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64_C95DC097.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67_55C0FA5F.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16A_A2527D5E.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56" r:id="rId3"/>
    <p:sldId id="359" r:id="rId4"/>
    <p:sldId id="357" r:id="rId5"/>
    <p:sldId id="3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87E474-BE81-AFD0-D1D1-E7268B5FA0D1}" name="Sue Taylor" initials="ST" userId="S::SueT@devonlpc.org::bec06a1c-a779-4c0b-b150-8a4739026ec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3DAE48"/>
    <a:srgbClr val="C1D72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modernComment_164_C95DC097.xml><?xml version="1.0" encoding="utf-8"?>
<p188:cmLst xmlns:a="http://schemas.openxmlformats.org/drawingml/2006/main" xmlns:r="http://schemas.openxmlformats.org/officeDocument/2006/relationships" xmlns:p188="http://schemas.microsoft.com/office/powerpoint/2018/8/main">
  <p188:cm id="{7ACE5956-5263-4152-90C2-4D88D7AE806E}" authorId="{F187E474-BE81-AFD0-D1D1-E7268B5FA0D1}" created="2022-10-12T13:34:49.167">
    <ac:deMkLst xmlns:ac="http://schemas.microsoft.com/office/drawing/2013/main/command">
      <pc:docMk xmlns:pc="http://schemas.microsoft.com/office/powerpoint/2013/main/command"/>
      <pc:sldMk xmlns:pc="http://schemas.microsoft.com/office/powerpoint/2013/main/command" cId="3378364567" sldId="356"/>
      <ac:graphicFrameMk id="6" creationId="{A3D99885-C7BC-6713-9D88-22C30C8A8DFF}"/>
    </ac:deMkLst>
    <p188:txBody>
      <a:bodyPr/>
      <a:lstStyle/>
      <a:p>
        <a:r>
          <a:rPr lang="en-GB"/>
          <a:t>Formerly RD&amp;E - see you have this on the next page but needs to be here</a:t>
        </a:r>
      </a:p>
    </p188:txBody>
  </p188:cm>
  <p188:cm id="{53E521DA-F6C7-408E-AC4A-F04654F8B1F0}" authorId="{F187E474-BE81-AFD0-D1D1-E7268B5FA0D1}" created="2022-10-12T13:35:15.454">
    <ac:deMkLst xmlns:ac="http://schemas.microsoft.com/office/drawing/2013/main/command">
      <pc:docMk xmlns:pc="http://schemas.microsoft.com/office/powerpoint/2013/main/command"/>
      <pc:sldMk xmlns:pc="http://schemas.microsoft.com/office/powerpoint/2013/main/command" cId="3378364567" sldId="356"/>
      <ac:graphicFrameMk id="6" creationId="{A3D99885-C7BC-6713-9D88-22C30C8A8DFF}"/>
    </ac:deMkLst>
    <p188:txBody>
      <a:bodyPr/>
      <a:lstStyle/>
      <a:p>
        <a:r>
          <a:rPr lang="en-GB"/>
          <a:t>Smoking Cessation Service</a:t>
        </a:r>
      </a:p>
    </p188:txBody>
  </p188:cm>
  <p188:cm id="{C66066E1-7C45-43C3-9B2A-AB67E8EC9E18}" authorId="{F187E474-BE81-AFD0-D1D1-E7268B5FA0D1}" created="2022-10-12T13:35:48.848">
    <ac:deMkLst xmlns:ac="http://schemas.microsoft.com/office/drawing/2013/main/command">
      <pc:docMk xmlns:pc="http://schemas.microsoft.com/office/powerpoint/2013/main/command"/>
      <pc:sldMk xmlns:pc="http://schemas.microsoft.com/office/powerpoint/2013/main/command" cId="3378364567" sldId="356"/>
      <ac:graphicFrameMk id="6" creationId="{A3D99885-C7BC-6713-9D88-22C30C8A8DFF}"/>
    </ac:deMkLst>
    <p188:txBody>
      <a:bodyPr/>
      <a:lstStyle/>
      <a:p>
        <a:r>
          <a:rPr lang="en-GB"/>
          <a:t>is</a:t>
        </a:r>
      </a:p>
    </p188:txBody>
  </p188:cm>
  <p188:cm id="{5AB4313A-2615-4582-9D12-04686FE5F1B3}" authorId="{F187E474-BE81-AFD0-D1D1-E7268B5FA0D1}" created="2022-10-12T13:36:35.356">
    <ac:deMkLst xmlns:ac="http://schemas.microsoft.com/office/drawing/2013/main/command">
      <pc:docMk xmlns:pc="http://schemas.microsoft.com/office/powerpoint/2013/main/command"/>
      <pc:sldMk xmlns:pc="http://schemas.microsoft.com/office/powerpoint/2013/main/command" cId="3378364567" sldId="356"/>
      <ac:graphicFrameMk id="6" creationId="{A3D99885-C7BC-6713-9D88-22C30C8A8DFF}"/>
    </ac:deMkLst>
    <p188:txBody>
      <a:bodyPr/>
      <a:lstStyle/>
      <a:p>
        <a:r>
          <a:rPr lang="en-GB"/>
          <a:t>University Hospital Derriford is the only one currently planning to refer out the patients on high risk medicines</a:t>
        </a:r>
      </a:p>
    </p188:txBody>
  </p188:cm>
  <p188:cm id="{E14114FB-7029-4019-8B94-8E50EC1170D9}" authorId="{F187E474-BE81-AFD0-D1D1-E7268B5FA0D1}" created="2022-10-12T13:37:32.761">
    <ac:deMkLst xmlns:ac="http://schemas.microsoft.com/office/drawing/2013/main/command">
      <pc:docMk xmlns:pc="http://schemas.microsoft.com/office/powerpoint/2013/main/command"/>
      <pc:sldMk xmlns:pc="http://schemas.microsoft.com/office/powerpoint/2013/main/command" cId="3378364567" sldId="356"/>
      <ac:graphicFrameMk id="6" creationId="{A3D99885-C7BC-6713-9D88-22C30C8A8DFF}"/>
    </ac:deMkLst>
    <p188:txBody>
      <a:bodyPr/>
      <a:lstStyle/>
      <a:p>
        <a:r>
          <a:rPr lang="en-GB"/>
          <a:t>Is there is link to the September update on the website?</a:t>
        </a:r>
      </a:p>
    </p188:txBody>
  </p188:cm>
</p188:cmLst>
</file>

<file path=ppt/comments/modernComment_167_55C0FA5F.xml><?xml version="1.0" encoding="utf-8"?>
<p188:cmLst xmlns:a="http://schemas.openxmlformats.org/drawingml/2006/main" xmlns:r="http://schemas.openxmlformats.org/officeDocument/2006/relationships" xmlns:p188="http://schemas.microsoft.com/office/powerpoint/2018/8/main">
  <p188:cm id="{50FD23AC-325A-4877-BC8A-538BC14FB6FD}" authorId="{F187E474-BE81-AFD0-D1D1-E7268B5FA0D1}" created="2022-10-12T13:38:03.206">
    <ac:deMkLst xmlns:ac="http://schemas.microsoft.com/office/drawing/2013/main/command">
      <pc:docMk xmlns:pc="http://schemas.microsoft.com/office/powerpoint/2013/main/command"/>
      <pc:sldMk xmlns:pc="http://schemas.microsoft.com/office/powerpoint/2013/main/command" cId="1438710367" sldId="359"/>
      <ac:spMk id="7" creationId="{CA476F2E-7A42-C02D-D4C9-C8A5FE2EFED9}"/>
    </ac:deMkLst>
    <p188:txBody>
      <a:bodyPr/>
      <a:lstStyle/>
      <a:p>
        <a:r>
          <a:rPr lang="en-GB"/>
          <a:t>Only Derriford at this stage</a:t>
        </a:r>
      </a:p>
    </p188:txBody>
  </p188:cm>
</p188:cmLst>
</file>

<file path=ppt/comments/modernComment_16A_A2527D5E.xml><?xml version="1.0" encoding="utf-8"?>
<p188:cmLst xmlns:a="http://schemas.openxmlformats.org/drawingml/2006/main" xmlns:r="http://schemas.openxmlformats.org/officeDocument/2006/relationships" xmlns:p188="http://schemas.microsoft.com/office/powerpoint/2018/8/main">
  <p188:cm id="{24BF9317-974D-4EEC-9193-5D5A24F615B6}" authorId="{F187E474-BE81-AFD0-D1D1-E7268B5FA0D1}" created="2022-10-12T13:38:50.221">
    <ac:deMkLst xmlns:ac="http://schemas.microsoft.com/office/drawing/2013/main/command">
      <pc:docMk xmlns:pc="http://schemas.microsoft.com/office/powerpoint/2013/main/command"/>
      <pc:sldMk xmlns:pc="http://schemas.microsoft.com/office/powerpoint/2013/main/command" cId="2723315038" sldId="362"/>
      <ac:spMk id="13" creationId="{5BF470BE-5707-722F-09EB-6099320768C6}"/>
    </ac:deMkLst>
    <p188:txBody>
      <a:bodyPr/>
      <a:lstStyle/>
      <a:p>
        <a:r>
          <a:rPr lang="en-GB"/>
          <a:t>locally</a:t>
        </a:r>
      </a:p>
    </p188:txBody>
  </p188:cm>
</p188: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C3A40B-DD9C-4B05-8022-A18C688EB58A}"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GB"/>
        </a:p>
      </dgm:t>
    </dgm:pt>
    <dgm:pt modelId="{656CB967-FDB3-4A40-8B2A-F03C67ED842E}">
      <dgm:prSet custT="1"/>
      <dgm:spPr/>
      <dgm:t>
        <a:bodyPr/>
        <a:lstStyle/>
        <a:p>
          <a:r>
            <a:rPr lang="en-GB" sz="1600" i="1" dirty="0"/>
            <a:t>Accurate as of 10.10.22</a:t>
          </a:r>
        </a:p>
      </dgm:t>
    </dgm:pt>
    <dgm:pt modelId="{194EC339-5D0E-4771-9DAC-4ECDAF1D5051}" type="parTrans" cxnId="{4F926CE6-A072-4CE3-BF66-81A7E14C626C}">
      <dgm:prSet/>
      <dgm:spPr/>
      <dgm:t>
        <a:bodyPr/>
        <a:lstStyle/>
        <a:p>
          <a:endParaRPr lang="en-GB"/>
        </a:p>
      </dgm:t>
    </dgm:pt>
    <dgm:pt modelId="{4917EE00-F3A3-4467-88AF-3B1EB1C03041}" type="sibTrans" cxnId="{4F926CE6-A072-4CE3-BF66-81A7E14C626C}">
      <dgm:prSet/>
      <dgm:spPr/>
      <dgm:t>
        <a:bodyPr/>
        <a:lstStyle/>
        <a:p>
          <a:endParaRPr lang="en-GB"/>
        </a:p>
      </dgm:t>
    </dgm:pt>
    <dgm:pt modelId="{441ED0FC-0D24-40B9-9571-4CED53821E64}">
      <dgm:prSet/>
      <dgm:spPr/>
      <dgm:t>
        <a:bodyPr/>
        <a:lstStyle/>
        <a:p>
          <a:r>
            <a:rPr lang="en-GB" dirty="0"/>
            <a:t>GP practices across the county are live with and making referrals for GP CPCS to pharmacies via NHS Mail – please ensure you are checking your inboxes at least 3 times a day and actioning referrals! See Quick Service Guide from September 2022 update for reporting &amp; claiming info.</a:t>
          </a:r>
        </a:p>
      </dgm:t>
    </dgm:pt>
    <dgm:pt modelId="{26F072C2-C939-4F57-93F2-4A3BF1211B02}" type="parTrans" cxnId="{4F8E7DF8-F79E-4F3A-8933-A19FDC3510A3}">
      <dgm:prSet/>
      <dgm:spPr/>
      <dgm:t>
        <a:bodyPr/>
        <a:lstStyle/>
        <a:p>
          <a:endParaRPr lang="en-GB"/>
        </a:p>
      </dgm:t>
    </dgm:pt>
    <dgm:pt modelId="{4A15A530-C7E8-408F-8ED2-F35F9311D8DF}" type="sibTrans" cxnId="{4F8E7DF8-F79E-4F3A-8933-A19FDC3510A3}">
      <dgm:prSet/>
      <dgm:spPr/>
      <dgm:t>
        <a:bodyPr/>
        <a:lstStyle/>
        <a:p>
          <a:endParaRPr lang="en-GB"/>
        </a:p>
      </dgm:t>
    </dgm:pt>
    <dgm:pt modelId="{85ACB4DB-F444-475B-BD92-66EBE5AFD8AA}">
      <dgm:prSet/>
      <dgm:spPr/>
      <dgm:t>
        <a:bodyPr/>
        <a:lstStyle/>
        <a:p>
          <a:r>
            <a:rPr lang="en-GB" dirty="0"/>
            <a:t>Hospital trusts are increasing DMS referrals to pharmacy in Devon (they are expanding from only referring blister pack patients to all on high risk medicines). There are still over 400 Outstanding DMS referrals. Please ensure you are actioning DMS referrals stage 1 within 72 hours and recording all data onto PharmOutcomes See Services update from August 2022 for further information.</a:t>
          </a:r>
        </a:p>
      </dgm:t>
    </dgm:pt>
    <dgm:pt modelId="{56106B67-DAD5-4E35-B66D-341A26D5177A}" type="parTrans" cxnId="{3668D5D1-F8BB-4C97-BB8B-36C5CD89D8CF}">
      <dgm:prSet/>
      <dgm:spPr/>
      <dgm:t>
        <a:bodyPr/>
        <a:lstStyle/>
        <a:p>
          <a:endParaRPr lang="en-GB"/>
        </a:p>
      </dgm:t>
    </dgm:pt>
    <dgm:pt modelId="{F39391E8-D1D1-4133-842C-6A2FB2415C24}" type="sibTrans" cxnId="{3668D5D1-F8BB-4C97-BB8B-36C5CD89D8CF}">
      <dgm:prSet/>
      <dgm:spPr/>
      <dgm:t>
        <a:bodyPr/>
        <a:lstStyle/>
        <a:p>
          <a:endParaRPr lang="en-GB"/>
        </a:p>
      </dgm:t>
    </dgm:pt>
    <dgm:pt modelId="{8AE2E363-90F1-42E2-8329-F75C6C2276A2}">
      <dgm:prSet/>
      <dgm:spPr/>
      <dgm:t>
        <a:bodyPr/>
        <a:lstStyle/>
        <a:p>
          <a:r>
            <a:rPr lang="en-GB" dirty="0"/>
            <a:t>We still only have 57 contractors signed up to the Advanced Smoking Service, it would be great if we had more coverage. RDUH are now live with the service – please ensure you have filled out the ‘</a:t>
          </a:r>
          <a:r>
            <a:rPr lang="en-GB" b="0" i="0" dirty="0"/>
            <a:t>Smoking Cessation Advanced Service - state of readiness’ survey on PharmOutcomes as they will only send referrals to you once you have submitted this. </a:t>
          </a:r>
          <a:endParaRPr lang="en-GB" dirty="0"/>
        </a:p>
      </dgm:t>
    </dgm:pt>
    <dgm:pt modelId="{54B7CC85-34C3-42A8-8D20-D5E05CA46A76}" type="parTrans" cxnId="{804917C4-8F09-41F4-8DE4-15DE1C03CAF4}">
      <dgm:prSet/>
      <dgm:spPr/>
      <dgm:t>
        <a:bodyPr/>
        <a:lstStyle/>
        <a:p>
          <a:endParaRPr lang="en-GB"/>
        </a:p>
      </dgm:t>
    </dgm:pt>
    <dgm:pt modelId="{7242BB94-B6E3-40B1-B4C7-B50C12B94821}" type="sibTrans" cxnId="{804917C4-8F09-41F4-8DE4-15DE1C03CAF4}">
      <dgm:prSet/>
      <dgm:spPr/>
      <dgm:t>
        <a:bodyPr/>
        <a:lstStyle/>
        <a:p>
          <a:endParaRPr lang="en-GB"/>
        </a:p>
      </dgm:t>
    </dgm:pt>
    <dgm:pt modelId="{2CFCBF62-E305-4B6E-927D-BBE735EA34FB}" type="pres">
      <dgm:prSet presAssocID="{93C3A40B-DD9C-4B05-8022-A18C688EB58A}" presName="vert0" presStyleCnt="0">
        <dgm:presLayoutVars>
          <dgm:dir/>
          <dgm:animOne val="branch"/>
          <dgm:animLvl val="lvl"/>
        </dgm:presLayoutVars>
      </dgm:prSet>
      <dgm:spPr/>
    </dgm:pt>
    <dgm:pt modelId="{9AA50E30-ED00-4952-9BC6-1FA4D67D64C9}" type="pres">
      <dgm:prSet presAssocID="{656CB967-FDB3-4A40-8B2A-F03C67ED842E}" presName="thickLine" presStyleLbl="alignNode1" presStyleIdx="0" presStyleCnt="1"/>
      <dgm:spPr/>
    </dgm:pt>
    <dgm:pt modelId="{EE1E25A2-E713-49DA-A903-3D12FDBBD8EC}" type="pres">
      <dgm:prSet presAssocID="{656CB967-FDB3-4A40-8B2A-F03C67ED842E}" presName="horz1" presStyleCnt="0"/>
      <dgm:spPr/>
    </dgm:pt>
    <dgm:pt modelId="{56C13E5C-571E-463E-88DC-3141EC03AB79}" type="pres">
      <dgm:prSet presAssocID="{656CB967-FDB3-4A40-8B2A-F03C67ED842E}" presName="tx1" presStyleLbl="revTx" presStyleIdx="0" presStyleCnt="4"/>
      <dgm:spPr/>
    </dgm:pt>
    <dgm:pt modelId="{889CBFBD-7049-40BD-8B37-B5039319DB96}" type="pres">
      <dgm:prSet presAssocID="{656CB967-FDB3-4A40-8B2A-F03C67ED842E}" presName="vert1" presStyleCnt="0"/>
      <dgm:spPr/>
    </dgm:pt>
    <dgm:pt modelId="{EE5FA610-C3DB-410E-9BB9-97B598EFF0F6}" type="pres">
      <dgm:prSet presAssocID="{441ED0FC-0D24-40B9-9571-4CED53821E64}" presName="vertSpace2a" presStyleCnt="0"/>
      <dgm:spPr/>
    </dgm:pt>
    <dgm:pt modelId="{1D7AC440-BA53-4BE1-989F-CC47AD02E189}" type="pres">
      <dgm:prSet presAssocID="{441ED0FC-0D24-40B9-9571-4CED53821E64}" presName="horz2" presStyleCnt="0"/>
      <dgm:spPr/>
    </dgm:pt>
    <dgm:pt modelId="{7F1BE21B-FE52-4477-A155-96FD49F166C0}" type="pres">
      <dgm:prSet presAssocID="{441ED0FC-0D24-40B9-9571-4CED53821E64}" presName="horzSpace2" presStyleCnt="0"/>
      <dgm:spPr/>
    </dgm:pt>
    <dgm:pt modelId="{0F44F61D-9583-4A62-8309-309E13A4C4A1}" type="pres">
      <dgm:prSet presAssocID="{441ED0FC-0D24-40B9-9571-4CED53821E64}" presName="tx2" presStyleLbl="revTx" presStyleIdx="1" presStyleCnt="4"/>
      <dgm:spPr/>
    </dgm:pt>
    <dgm:pt modelId="{11E93D00-CED5-40CE-AD55-DC8B15B03B1F}" type="pres">
      <dgm:prSet presAssocID="{441ED0FC-0D24-40B9-9571-4CED53821E64}" presName="vert2" presStyleCnt="0"/>
      <dgm:spPr/>
    </dgm:pt>
    <dgm:pt modelId="{979BE3E3-281B-4189-9927-E9F56DE68D17}" type="pres">
      <dgm:prSet presAssocID="{441ED0FC-0D24-40B9-9571-4CED53821E64}" presName="thinLine2b" presStyleLbl="callout" presStyleIdx="0" presStyleCnt="3"/>
      <dgm:spPr/>
    </dgm:pt>
    <dgm:pt modelId="{268B382F-654B-48E3-852F-6FCED0D22A88}" type="pres">
      <dgm:prSet presAssocID="{441ED0FC-0D24-40B9-9571-4CED53821E64}" presName="vertSpace2b" presStyleCnt="0"/>
      <dgm:spPr/>
    </dgm:pt>
    <dgm:pt modelId="{40E7EE7F-E081-4AF6-BB10-1DC97CB52EDB}" type="pres">
      <dgm:prSet presAssocID="{85ACB4DB-F444-475B-BD92-66EBE5AFD8AA}" presName="horz2" presStyleCnt="0"/>
      <dgm:spPr/>
    </dgm:pt>
    <dgm:pt modelId="{ED850117-9435-4E30-A5CE-6E799B5DE00D}" type="pres">
      <dgm:prSet presAssocID="{85ACB4DB-F444-475B-BD92-66EBE5AFD8AA}" presName="horzSpace2" presStyleCnt="0"/>
      <dgm:spPr/>
    </dgm:pt>
    <dgm:pt modelId="{A782CA67-CE82-4C70-8D02-EA4A9F7A5E76}" type="pres">
      <dgm:prSet presAssocID="{85ACB4DB-F444-475B-BD92-66EBE5AFD8AA}" presName="tx2" presStyleLbl="revTx" presStyleIdx="2" presStyleCnt="4"/>
      <dgm:spPr/>
    </dgm:pt>
    <dgm:pt modelId="{6B368552-B47A-4E92-A4BB-0D6E1B35CF96}" type="pres">
      <dgm:prSet presAssocID="{85ACB4DB-F444-475B-BD92-66EBE5AFD8AA}" presName="vert2" presStyleCnt="0"/>
      <dgm:spPr/>
    </dgm:pt>
    <dgm:pt modelId="{67E1E1A3-8AA4-4B43-AD1E-464E734EBF12}" type="pres">
      <dgm:prSet presAssocID="{85ACB4DB-F444-475B-BD92-66EBE5AFD8AA}" presName="thinLine2b" presStyleLbl="callout" presStyleIdx="1" presStyleCnt="3"/>
      <dgm:spPr/>
    </dgm:pt>
    <dgm:pt modelId="{A532892B-F294-451F-B267-8E288C22FA23}" type="pres">
      <dgm:prSet presAssocID="{85ACB4DB-F444-475B-BD92-66EBE5AFD8AA}" presName="vertSpace2b" presStyleCnt="0"/>
      <dgm:spPr/>
    </dgm:pt>
    <dgm:pt modelId="{29D8D5DB-098C-4411-B509-02255D162A15}" type="pres">
      <dgm:prSet presAssocID="{8AE2E363-90F1-42E2-8329-F75C6C2276A2}" presName="horz2" presStyleCnt="0"/>
      <dgm:spPr/>
    </dgm:pt>
    <dgm:pt modelId="{656CE917-F91F-4F84-BB59-24CEA1BED8D9}" type="pres">
      <dgm:prSet presAssocID="{8AE2E363-90F1-42E2-8329-F75C6C2276A2}" presName="horzSpace2" presStyleCnt="0"/>
      <dgm:spPr/>
    </dgm:pt>
    <dgm:pt modelId="{55331253-7507-4DF0-8923-E15296A63E14}" type="pres">
      <dgm:prSet presAssocID="{8AE2E363-90F1-42E2-8329-F75C6C2276A2}" presName="tx2" presStyleLbl="revTx" presStyleIdx="3" presStyleCnt="4"/>
      <dgm:spPr/>
    </dgm:pt>
    <dgm:pt modelId="{CE303869-C1C3-40B0-9356-27F73B5F8944}" type="pres">
      <dgm:prSet presAssocID="{8AE2E363-90F1-42E2-8329-F75C6C2276A2}" presName="vert2" presStyleCnt="0"/>
      <dgm:spPr/>
    </dgm:pt>
    <dgm:pt modelId="{EB30230F-1F21-46A1-A8BC-DB1BB0538F8C}" type="pres">
      <dgm:prSet presAssocID="{8AE2E363-90F1-42E2-8329-F75C6C2276A2}" presName="thinLine2b" presStyleLbl="callout" presStyleIdx="2" presStyleCnt="3"/>
      <dgm:spPr/>
    </dgm:pt>
    <dgm:pt modelId="{34427219-BDE9-49C5-852A-5B1510D950D3}" type="pres">
      <dgm:prSet presAssocID="{8AE2E363-90F1-42E2-8329-F75C6C2276A2}" presName="vertSpace2b" presStyleCnt="0"/>
      <dgm:spPr/>
    </dgm:pt>
  </dgm:ptLst>
  <dgm:cxnLst>
    <dgm:cxn modelId="{B62DC785-50A6-4DF1-9EE2-8D1B463A70A7}" type="presOf" srcId="{93C3A40B-DD9C-4B05-8022-A18C688EB58A}" destId="{2CFCBF62-E305-4B6E-927D-BBE735EA34FB}" srcOrd="0" destOrd="0" presId="urn:microsoft.com/office/officeart/2008/layout/LinedList"/>
    <dgm:cxn modelId="{F36C7C8D-4158-4E60-A7D1-B7A0729D344D}" type="presOf" srcId="{85ACB4DB-F444-475B-BD92-66EBE5AFD8AA}" destId="{A782CA67-CE82-4C70-8D02-EA4A9F7A5E76}" srcOrd="0" destOrd="0" presId="urn:microsoft.com/office/officeart/2008/layout/LinedList"/>
    <dgm:cxn modelId="{2F435FAB-A73C-4DAD-B3E5-A366EFAA0BDD}" type="presOf" srcId="{8AE2E363-90F1-42E2-8329-F75C6C2276A2}" destId="{55331253-7507-4DF0-8923-E15296A63E14}" srcOrd="0" destOrd="0" presId="urn:microsoft.com/office/officeart/2008/layout/LinedList"/>
    <dgm:cxn modelId="{804917C4-8F09-41F4-8DE4-15DE1C03CAF4}" srcId="{656CB967-FDB3-4A40-8B2A-F03C67ED842E}" destId="{8AE2E363-90F1-42E2-8329-F75C6C2276A2}" srcOrd="2" destOrd="0" parTransId="{54B7CC85-34C3-42A8-8D20-D5E05CA46A76}" sibTransId="{7242BB94-B6E3-40B1-B4C7-B50C12B94821}"/>
    <dgm:cxn modelId="{E45ECBCE-AF9B-4899-B8C1-8924FB293156}" type="presOf" srcId="{441ED0FC-0D24-40B9-9571-4CED53821E64}" destId="{0F44F61D-9583-4A62-8309-309E13A4C4A1}" srcOrd="0" destOrd="0" presId="urn:microsoft.com/office/officeart/2008/layout/LinedList"/>
    <dgm:cxn modelId="{3668D5D1-F8BB-4C97-BB8B-36C5CD89D8CF}" srcId="{656CB967-FDB3-4A40-8B2A-F03C67ED842E}" destId="{85ACB4DB-F444-475B-BD92-66EBE5AFD8AA}" srcOrd="1" destOrd="0" parTransId="{56106B67-DAD5-4E35-B66D-341A26D5177A}" sibTransId="{F39391E8-D1D1-4133-842C-6A2FB2415C24}"/>
    <dgm:cxn modelId="{92F44AD2-4329-4F60-8B80-F57F9080FCE9}" type="presOf" srcId="{656CB967-FDB3-4A40-8B2A-F03C67ED842E}" destId="{56C13E5C-571E-463E-88DC-3141EC03AB79}" srcOrd="0" destOrd="0" presId="urn:microsoft.com/office/officeart/2008/layout/LinedList"/>
    <dgm:cxn modelId="{4F926CE6-A072-4CE3-BF66-81A7E14C626C}" srcId="{93C3A40B-DD9C-4B05-8022-A18C688EB58A}" destId="{656CB967-FDB3-4A40-8B2A-F03C67ED842E}" srcOrd="0" destOrd="0" parTransId="{194EC339-5D0E-4771-9DAC-4ECDAF1D5051}" sibTransId="{4917EE00-F3A3-4467-88AF-3B1EB1C03041}"/>
    <dgm:cxn modelId="{4F8E7DF8-F79E-4F3A-8933-A19FDC3510A3}" srcId="{656CB967-FDB3-4A40-8B2A-F03C67ED842E}" destId="{441ED0FC-0D24-40B9-9571-4CED53821E64}" srcOrd="0" destOrd="0" parTransId="{26F072C2-C939-4F57-93F2-4A3BF1211B02}" sibTransId="{4A15A530-C7E8-408F-8ED2-F35F9311D8DF}"/>
    <dgm:cxn modelId="{BD4102F0-0AFC-412F-A362-E32F507F0E0C}" type="presParOf" srcId="{2CFCBF62-E305-4B6E-927D-BBE735EA34FB}" destId="{9AA50E30-ED00-4952-9BC6-1FA4D67D64C9}" srcOrd="0" destOrd="0" presId="urn:microsoft.com/office/officeart/2008/layout/LinedList"/>
    <dgm:cxn modelId="{D1C5701B-F009-4FC8-AD7C-FF69E14FC5BB}" type="presParOf" srcId="{2CFCBF62-E305-4B6E-927D-BBE735EA34FB}" destId="{EE1E25A2-E713-49DA-A903-3D12FDBBD8EC}" srcOrd="1" destOrd="0" presId="urn:microsoft.com/office/officeart/2008/layout/LinedList"/>
    <dgm:cxn modelId="{0EC288EB-94FF-4164-AF78-3857B670461F}" type="presParOf" srcId="{EE1E25A2-E713-49DA-A903-3D12FDBBD8EC}" destId="{56C13E5C-571E-463E-88DC-3141EC03AB79}" srcOrd="0" destOrd="0" presId="urn:microsoft.com/office/officeart/2008/layout/LinedList"/>
    <dgm:cxn modelId="{2F2BA4ED-69C3-412C-ACA7-E3D72F326469}" type="presParOf" srcId="{EE1E25A2-E713-49DA-A903-3D12FDBBD8EC}" destId="{889CBFBD-7049-40BD-8B37-B5039319DB96}" srcOrd="1" destOrd="0" presId="urn:microsoft.com/office/officeart/2008/layout/LinedList"/>
    <dgm:cxn modelId="{58B26C79-D1DB-496C-98B4-D61FEEB4825D}" type="presParOf" srcId="{889CBFBD-7049-40BD-8B37-B5039319DB96}" destId="{EE5FA610-C3DB-410E-9BB9-97B598EFF0F6}" srcOrd="0" destOrd="0" presId="urn:microsoft.com/office/officeart/2008/layout/LinedList"/>
    <dgm:cxn modelId="{3E778714-5EF7-405B-8C0E-A5B73A815F1D}" type="presParOf" srcId="{889CBFBD-7049-40BD-8B37-B5039319DB96}" destId="{1D7AC440-BA53-4BE1-989F-CC47AD02E189}" srcOrd="1" destOrd="0" presId="urn:microsoft.com/office/officeart/2008/layout/LinedList"/>
    <dgm:cxn modelId="{86449BEA-2F7F-4BE1-A1F7-EAE496094291}" type="presParOf" srcId="{1D7AC440-BA53-4BE1-989F-CC47AD02E189}" destId="{7F1BE21B-FE52-4477-A155-96FD49F166C0}" srcOrd="0" destOrd="0" presId="urn:microsoft.com/office/officeart/2008/layout/LinedList"/>
    <dgm:cxn modelId="{CA7D3577-DB9E-428A-A379-7BBC5EEE1888}" type="presParOf" srcId="{1D7AC440-BA53-4BE1-989F-CC47AD02E189}" destId="{0F44F61D-9583-4A62-8309-309E13A4C4A1}" srcOrd="1" destOrd="0" presId="urn:microsoft.com/office/officeart/2008/layout/LinedList"/>
    <dgm:cxn modelId="{D7F5038E-DD5C-4811-A2E4-556FB4BC4267}" type="presParOf" srcId="{1D7AC440-BA53-4BE1-989F-CC47AD02E189}" destId="{11E93D00-CED5-40CE-AD55-DC8B15B03B1F}" srcOrd="2" destOrd="0" presId="urn:microsoft.com/office/officeart/2008/layout/LinedList"/>
    <dgm:cxn modelId="{8BFDB4B7-A2B3-4996-8C95-4931D027D173}" type="presParOf" srcId="{889CBFBD-7049-40BD-8B37-B5039319DB96}" destId="{979BE3E3-281B-4189-9927-E9F56DE68D17}" srcOrd="2" destOrd="0" presId="urn:microsoft.com/office/officeart/2008/layout/LinedList"/>
    <dgm:cxn modelId="{3964D5FE-4B6D-47F6-ACE6-428D95D87056}" type="presParOf" srcId="{889CBFBD-7049-40BD-8B37-B5039319DB96}" destId="{268B382F-654B-48E3-852F-6FCED0D22A88}" srcOrd="3" destOrd="0" presId="urn:microsoft.com/office/officeart/2008/layout/LinedList"/>
    <dgm:cxn modelId="{C422442C-1CCF-4FB3-B92A-A215808920AB}" type="presParOf" srcId="{889CBFBD-7049-40BD-8B37-B5039319DB96}" destId="{40E7EE7F-E081-4AF6-BB10-1DC97CB52EDB}" srcOrd="4" destOrd="0" presId="urn:microsoft.com/office/officeart/2008/layout/LinedList"/>
    <dgm:cxn modelId="{850F64C4-59FF-4942-B3F6-258B64701940}" type="presParOf" srcId="{40E7EE7F-E081-4AF6-BB10-1DC97CB52EDB}" destId="{ED850117-9435-4E30-A5CE-6E799B5DE00D}" srcOrd="0" destOrd="0" presId="urn:microsoft.com/office/officeart/2008/layout/LinedList"/>
    <dgm:cxn modelId="{F0ACD194-FA50-43A9-80EF-A1B0482C3163}" type="presParOf" srcId="{40E7EE7F-E081-4AF6-BB10-1DC97CB52EDB}" destId="{A782CA67-CE82-4C70-8D02-EA4A9F7A5E76}" srcOrd="1" destOrd="0" presId="urn:microsoft.com/office/officeart/2008/layout/LinedList"/>
    <dgm:cxn modelId="{280DE12A-94B6-48A6-BC69-B8AB1DA737FC}" type="presParOf" srcId="{40E7EE7F-E081-4AF6-BB10-1DC97CB52EDB}" destId="{6B368552-B47A-4E92-A4BB-0D6E1B35CF96}" srcOrd="2" destOrd="0" presId="urn:microsoft.com/office/officeart/2008/layout/LinedList"/>
    <dgm:cxn modelId="{72E54CAC-9E7A-4D18-A704-2205D03DD684}" type="presParOf" srcId="{889CBFBD-7049-40BD-8B37-B5039319DB96}" destId="{67E1E1A3-8AA4-4B43-AD1E-464E734EBF12}" srcOrd="5" destOrd="0" presId="urn:microsoft.com/office/officeart/2008/layout/LinedList"/>
    <dgm:cxn modelId="{CE6FF5C4-966B-47CE-A656-271ACC74DC10}" type="presParOf" srcId="{889CBFBD-7049-40BD-8B37-B5039319DB96}" destId="{A532892B-F294-451F-B267-8E288C22FA23}" srcOrd="6" destOrd="0" presId="urn:microsoft.com/office/officeart/2008/layout/LinedList"/>
    <dgm:cxn modelId="{FC39F103-9809-4803-A99F-1E2E780EF578}" type="presParOf" srcId="{889CBFBD-7049-40BD-8B37-B5039319DB96}" destId="{29D8D5DB-098C-4411-B509-02255D162A15}" srcOrd="7" destOrd="0" presId="urn:microsoft.com/office/officeart/2008/layout/LinedList"/>
    <dgm:cxn modelId="{7E556BD6-19CB-4E3D-AB28-40270A65F9F8}" type="presParOf" srcId="{29D8D5DB-098C-4411-B509-02255D162A15}" destId="{656CE917-F91F-4F84-BB59-24CEA1BED8D9}" srcOrd="0" destOrd="0" presId="urn:microsoft.com/office/officeart/2008/layout/LinedList"/>
    <dgm:cxn modelId="{360D9C84-E592-4BA1-93EE-00ACCC800CF9}" type="presParOf" srcId="{29D8D5DB-098C-4411-B509-02255D162A15}" destId="{55331253-7507-4DF0-8923-E15296A63E14}" srcOrd="1" destOrd="0" presId="urn:microsoft.com/office/officeart/2008/layout/LinedList"/>
    <dgm:cxn modelId="{5037A60D-B90F-489E-A5BB-4B90EECDACE9}" type="presParOf" srcId="{29D8D5DB-098C-4411-B509-02255D162A15}" destId="{CE303869-C1C3-40B0-9356-27F73B5F8944}" srcOrd="2" destOrd="0" presId="urn:microsoft.com/office/officeart/2008/layout/LinedList"/>
    <dgm:cxn modelId="{7C03004C-67AB-4D16-BF8D-B0406AAAC597}" type="presParOf" srcId="{889CBFBD-7049-40BD-8B37-B5039319DB96}" destId="{EB30230F-1F21-46A1-A8BC-DB1BB0538F8C}" srcOrd="8" destOrd="0" presId="urn:microsoft.com/office/officeart/2008/layout/LinedList"/>
    <dgm:cxn modelId="{0748469C-0811-4099-B201-FD5EA9DA1B84}" type="presParOf" srcId="{889CBFBD-7049-40BD-8B37-B5039319DB96}" destId="{34427219-BDE9-49C5-852A-5B1510D950D3}" srcOrd="9"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EB1697-785A-4293-BAEC-2F89E562810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CEB4384A-D074-49CF-9872-F0660DAFD89F}">
      <dgm:prSet custT="1"/>
      <dgm:spPr/>
      <dgm:t>
        <a:bodyPr/>
        <a:lstStyle/>
        <a:p>
          <a:r>
            <a:rPr lang="en-GB" sz="1400"/>
            <a:t>Trust sends referral via PharmOutcomes </a:t>
          </a:r>
        </a:p>
      </dgm:t>
    </dgm:pt>
    <dgm:pt modelId="{F5B727FA-DDB3-417F-A4C0-0A7FE3E5817B}" type="parTrans" cxnId="{0EEA9E19-6605-4C93-AD7C-444ACA4ED80F}">
      <dgm:prSet/>
      <dgm:spPr/>
      <dgm:t>
        <a:bodyPr/>
        <a:lstStyle/>
        <a:p>
          <a:endParaRPr lang="en-GB" sz="2400"/>
        </a:p>
      </dgm:t>
    </dgm:pt>
    <dgm:pt modelId="{6E91CF8E-D823-402A-9642-D8AE858470AB}" type="sibTrans" cxnId="{0EEA9E19-6605-4C93-AD7C-444ACA4ED80F}">
      <dgm:prSet/>
      <dgm:spPr/>
      <dgm:t>
        <a:bodyPr/>
        <a:lstStyle/>
        <a:p>
          <a:endParaRPr lang="en-GB" sz="2400"/>
        </a:p>
      </dgm:t>
    </dgm:pt>
    <dgm:pt modelId="{94FCAF88-64B7-464C-8575-0E43196AF0FF}">
      <dgm:prSet custT="1"/>
      <dgm:spPr/>
      <dgm:t>
        <a:bodyPr/>
        <a:lstStyle/>
        <a:p>
          <a:r>
            <a:rPr lang="en-GB" sz="1400"/>
            <a:t>Pharmacy action at Stage 1 within 72 hours</a:t>
          </a:r>
        </a:p>
      </dgm:t>
    </dgm:pt>
    <dgm:pt modelId="{1C78DE01-7D41-4FE0-9353-397E47C387B7}" type="parTrans" cxnId="{D781CF91-3D36-466C-B3D3-D6D507E367B2}">
      <dgm:prSet/>
      <dgm:spPr/>
      <dgm:t>
        <a:bodyPr/>
        <a:lstStyle/>
        <a:p>
          <a:endParaRPr lang="en-GB" sz="2400"/>
        </a:p>
      </dgm:t>
    </dgm:pt>
    <dgm:pt modelId="{C5549374-DB94-4671-B8CD-E020B32E94F1}" type="sibTrans" cxnId="{D781CF91-3D36-466C-B3D3-D6D507E367B2}">
      <dgm:prSet/>
      <dgm:spPr/>
      <dgm:t>
        <a:bodyPr/>
        <a:lstStyle/>
        <a:p>
          <a:endParaRPr lang="en-GB" sz="2400"/>
        </a:p>
      </dgm:t>
    </dgm:pt>
    <dgm:pt modelId="{3EF95FCF-01BE-4BA4-B6E8-3CAC0AB8A1EE}">
      <dgm:prSet custT="1"/>
      <dgm:spPr/>
      <dgm:t>
        <a:bodyPr/>
        <a:lstStyle/>
        <a:p>
          <a:r>
            <a:rPr lang="en-GB" sz="1400" dirty="0"/>
            <a:t>Complete each stage if appropriate and log all data onto PharmOutcomes</a:t>
          </a:r>
        </a:p>
      </dgm:t>
    </dgm:pt>
    <dgm:pt modelId="{B2A7DD27-1391-440D-A54C-0C98495A8D1F}" type="parTrans" cxnId="{60AAECD8-E135-483C-B664-DB03D9B33143}">
      <dgm:prSet/>
      <dgm:spPr/>
      <dgm:t>
        <a:bodyPr/>
        <a:lstStyle/>
        <a:p>
          <a:endParaRPr lang="en-GB" sz="2400"/>
        </a:p>
      </dgm:t>
    </dgm:pt>
    <dgm:pt modelId="{6EC75DFB-9E63-4CA0-9A03-E054E9EF94D1}" type="sibTrans" cxnId="{60AAECD8-E135-483C-B664-DB03D9B33143}">
      <dgm:prSet/>
      <dgm:spPr/>
      <dgm:t>
        <a:bodyPr/>
        <a:lstStyle/>
        <a:p>
          <a:endParaRPr lang="en-GB" sz="2400"/>
        </a:p>
      </dgm:t>
    </dgm:pt>
    <dgm:pt modelId="{5F7B454C-E2D3-4692-8825-B29F2973CDA1}">
      <dgm:prSet custT="1"/>
      <dgm:spPr/>
      <dgm:t>
        <a:bodyPr/>
        <a:lstStyle/>
        <a:p>
          <a:r>
            <a:rPr lang="en-GB" sz="1400" dirty="0"/>
            <a:t>Run DMS report from PharmOutcomes and manually enter data onto MYS to claim</a:t>
          </a:r>
        </a:p>
      </dgm:t>
    </dgm:pt>
    <dgm:pt modelId="{A176098D-C7A4-483C-B9F2-0861D966AF28}" type="parTrans" cxnId="{BD1F6408-03E9-4C7B-8189-444E78C1E9DC}">
      <dgm:prSet/>
      <dgm:spPr/>
      <dgm:t>
        <a:bodyPr/>
        <a:lstStyle/>
        <a:p>
          <a:endParaRPr lang="en-GB" sz="2400"/>
        </a:p>
      </dgm:t>
    </dgm:pt>
    <dgm:pt modelId="{D79554AB-EF54-4A3C-9E4E-F9E2A0CB385C}" type="sibTrans" cxnId="{BD1F6408-03E9-4C7B-8189-444E78C1E9DC}">
      <dgm:prSet/>
      <dgm:spPr/>
      <dgm:t>
        <a:bodyPr/>
        <a:lstStyle/>
        <a:p>
          <a:endParaRPr lang="en-GB" sz="2400"/>
        </a:p>
      </dgm:t>
    </dgm:pt>
    <dgm:pt modelId="{4E691D32-452D-410E-9DCC-34DD8037CD3F}" type="pres">
      <dgm:prSet presAssocID="{8EEB1697-785A-4293-BAEC-2F89E5628104}" presName="CompostProcess" presStyleCnt="0">
        <dgm:presLayoutVars>
          <dgm:dir/>
          <dgm:resizeHandles val="exact"/>
        </dgm:presLayoutVars>
      </dgm:prSet>
      <dgm:spPr/>
    </dgm:pt>
    <dgm:pt modelId="{975303C9-72C1-4350-AEA2-63F0E791781B}" type="pres">
      <dgm:prSet presAssocID="{8EEB1697-785A-4293-BAEC-2F89E5628104}" presName="arrow" presStyleLbl="bgShp" presStyleIdx="0" presStyleCnt="1"/>
      <dgm:spPr/>
    </dgm:pt>
    <dgm:pt modelId="{999D2835-A070-4E8A-B817-90C432839A40}" type="pres">
      <dgm:prSet presAssocID="{8EEB1697-785A-4293-BAEC-2F89E5628104}" presName="linearProcess" presStyleCnt="0"/>
      <dgm:spPr/>
    </dgm:pt>
    <dgm:pt modelId="{44CC6E33-A6B6-4FBA-BA4F-7D7C89D22104}" type="pres">
      <dgm:prSet presAssocID="{CEB4384A-D074-49CF-9872-F0660DAFD89F}" presName="textNode" presStyleLbl="node1" presStyleIdx="0" presStyleCnt="4">
        <dgm:presLayoutVars>
          <dgm:bulletEnabled val="1"/>
        </dgm:presLayoutVars>
      </dgm:prSet>
      <dgm:spPr/>
    </dgm:pt>
    <dgm:pt modelId="{E4C4BCFF-747D-4C8E-8824-93084B5466DD}" type="pres">
      <dgm:prSet presAssocID="{6E91CF8E-D823-402A-9642-D8AE858470AB}" presName="sibTrans" presStyleCnt="0"/>
      <dgm:spPr/>
    </dgm:pt>
    <dgm:pt modelId="{0B445D6A-E344-4DFB-82D8-B6311A191ECB}" type="pres">
      <dgm:prSet presAssocID="{94FCAF88-64B7-464C-8575-0E43196AF0FF}" presName="textNode" presStyleLbl="node1" presStyleIdx="1" presStyleCnt="4">
        <dgm:presLayoutVars>
          <dgm:bulletEnabled val="1"/>
        </dgm:presLayoutVars>
      </dgm:prSet>
      <dgm:spPr/>
    </dgm:pt>
    <dgm:pt modelId="{28023E07-AE04-4518-894D-F4C36BEEA6C5}" type="pres">
      <dgm:prSet presAssocID="{C5549374-DB94-4671-B8CD-E020B32E94F1}" presName="sibTrans" presStyleCnt="0"/>
      <dgm:spPr/>
    </dgm:pt>
    <dgm:pt modelId="{BFEB3AD8-C6F1-4EE1-8EEE-01C7E0A61BE3}" type="pres">
      <dgm:prSet presAssocID="{3EF95FCF-01BE-4BA4-B6E8-3CAC0AB8A1EE}" presName="textNode" presStyleLbl="node1" presStyleIdx="2" presStyleCnt="4">
        <dgm:presLayoutVars>
          <dgm:bulletEnabled val="1"/>
        </dgm:presLayoutVars>
      </dgm:prSet>
      <dgm:spPr/>
    </dgm:pt>
    <dgm:pt modelId="{218FD543-1F16-4202-9DC0-9758C950DF6C}" type="pres">
      <dgm:prSet presAssocID="{6EC75DFB-9E63-4CA0-9A03-E054E9EF94D1}" presName="sibTrans" presStyleCnt="0"/>
      <dgm:spPr/>
    </dgm:pt>
    <dgm:pt modelId="{6D2E668E-0FD7-4970-9ED3-D1E13DF9E41B}" type="pres">
      <dgm:prSet presAssocID="{5F7B454C-E2D3-4692-8825-B29F2973CDA1}" presName="textNode" presStyleLbl="node1" presStyleIdx="3" presStyleCnt="4">
        <dgm:presLayoutVars>
          <dgm:bulletEnabled val="1"/>
        </dgm:presLayoutVars>
      </dgm:prSet>
      <dgm:spPr/>
    </dgm:pt>
  </dgm:ptLst>
  <dgm:cxnLst>
    <dgm:cxn modelId="{BD1F6408-03E9-4C7B-8189-444E78C1E9DC}" srcId="{8EEB1697-785A-4293-BAEC-2F89E5628104}" destId="{5F7B454C-E2D3-4692-8825-B29F2973CDA1}" srcOrd="3" destOrd="0" parTransId="{A176098D-C7A4-483C-B9F2-0861D966AF28}" sibTransId="{D79554AB-EF54-4A3C-9E4E-F9E2A0CB385C}"/>
    <dgm:cxn modelId="{95E68211-7F72-4E45-A89A-368BFB0BF452}" type="presOf" srcId="{3EF95FCF-01BE-4BA4-B6E8-3CAC0AB8A1EE}" destId="{BFEB3AD8-C6F1-4EE1-8EEE-01C7E0A61BE3}" srcOrd="0" destOrd="0" presId="urn:microsoft.com/office/officeart/2005/8/layout/hProcess9"/>
    <dgm:cxn modelId="{0EEA9E19-6605-4C93-AD7C-444ACA4ED80F}" srcId="{8EEB1697-785A-4293-BAEC-2F89E5628104}" destId="{CEB4384A-D074-49CF-9872-F0660DAFD89F}" srcOrd="0" destOrd="0" parTransId="{F5B727FA-DDB3-417F-A4C0-0A7FE3E5817B}" sibTransId="{6E91CF8E-D823-402A-9642-D8AE858470AB}"/>
    <dgm:cxn modelId="{1D0ED06E-4D5B-4048-843D-13DD9FDA4926}" type="presOf" srcId="{CEB4384A-D074-49CF-9872-F0660DAFD89F}" destId="{44CC6E33-A6B6-4FBA-BA4F-7D7C89D22104}" srcOrd="0" destOrd="0" presId="urn:microsoft.com/office/officeart/2005/8/layout/hProcess9"/>
    <dgm:cxn modelId="{D781CF91-3D36-466C-B3D3-D6D507E367B2}" srcId="{8EEB1697-785A-4293-BAEC-2F89E5628104}" destId="{94FCAF88-64B7-464C-8575-0E43196AF0FF}" srcOrd="1" destOrd="0" parTransId="{1C78DE01-7D41-4FE0-9353-397E47C387B7}" sibTransId="{C5549374-DB94-4671-B8CD-E020B32E94F1}"/>
    <dgm:cxn modelId="{4FBFDF91-2CC2-4E31-906C-866CEAF0ABFD}" type="presOf" srcId="{5F7B454C-E2D3-4692-8825-B29F2973CDA1}" destId="{6D2E668E-0FD7-4970-9ED3-D1E13DF9E41B}" srcOrd="0" destOrd="0" presId="urn:microsoft.com/office/officeart/2005/8/layout/hProcess9"/>
    <dgm:cxn modelId="{60AAECD8-E135-483C-B664-DB03D9B33143}" srcId="{8EEB1697-785A-4293-BAEC-2F89E5628104}" destId="{3EF95FCF-01BE-4BA4-B6E8-3CAC0AB8A1EE}" srcOrd="2" destOrd="0" parTransId="{B2A7DD27-1391-440D-A54C-0C98495A8D1F}" sibTransId="{6EC75DFB-9E63-4CA0-9A03-E054E9EF94D1}"/>
    <dgm:cxn modelId="{5F80A8DC-C4EC-4888-BF22-1D8BBB8BD174}" type="presOf" srcId="{94FCAF88-64B7-464C-8575-0E43196AF0FF}" destId="{0B445D6A-E344-4DFB-82D8-B6311A191ECB}" srcOrd="0" destOrd="0" presId="urn:microsoft.com/office/officeart/2005/8/layout/hProcess9"/>
    <dgm:cxn modelId="{4349DBFE-F1F8-40B4-A7AE-89F8EFA9047C}" type="presOf" srcId="{8EEB1697-785A-4293-BAEC-2F89E5628104}" destId="{4E691D32-452D-410E-9DCC-34DD8037CD3F}" srcOrd="0" destOrd="0" presId="urn:microsoft.com/office/officeart/2005/8/layout/hProcess9"/>
    <dgm:cxn modelId="{2CE6BC11-F5D5-4139-9331-F60E50823415}" type="presParOf" srcId="{4E691D32-452D-410E-9DCC-34DD8037CD3F}" destId="{975303C9-72C1-4350-AEA2-63F0E791781B}" srcOrd="0" destOrd="0" presId="urn:microsoft.com/office/officeart/2005/8/layout/hProcess9"/>
    <dgm:cxn modelId="{C770E992-7C6D-4BE4-A3CF-B0B5E343C55A}" type="presParOf" srcId="{4E691D32-452D-410E-9DCC-34DD8037CD3F}" destId="{999D2835-A070-4E8A-B817-90C432839A40}" srcOrd="1" destOrd="0" presId="urn:microsoft.com/office/officeart/2005/8/layout/hProcess9"/>
    <dgm:cxn modelId="{634AB7C5-8E29-4F0B-8B5D-46F2F5433A34}" type="presParOf" srcId="{999D2835-A070-4E8A-B817-90C432839A40}" destId="{44CC6E33-A6B6-4FBA-BA4F-7D7C89D22104}" srcOrd="0" destOrd="0" presId="urn:microsoft.com/office/officeart/2005/8/layout/hProcess9"/>
    <dgm:cxn modelId="{131EB62E-96F1-4BAB-A2FB-1F3EF08B98E3}" type="presParOf" srcId="{999D2835-A070-4E8A-B817-90C432839A40}" destId="{E4C4BCFF-747D-4C8E-8824-93084B5466DD}" srcOrd="1" destOrd="0" presId="urn:microsoft.com/office/officeart/2005/8/layout/hProcess9"/>
    <dgm:cxn modelId="{10DE49F3-799B-4A41-B407-EA8113918749}" type="presParOf" srcId="{999D2835-A070-4E8A-B817-90C432839A40}" destId="{0B445D6A-E344-4DFB-82D8-B6311A191ECB}" srcOrd="2" destOrd="0" presId="urn:microsoft.com/office/officeart/2005/8/layout/hProcess9"/>
    <dgm:cxn modelId="{6FFB44D3-33B0-4A99-8955-4B9B748E544C}" type="presParOf" srcId="{999D2835-A070-4E8A-B817-90C432839A40}" destId="{28023E07-AE04-4518-894D-F4C36BEEA6C5}" srcOrd="3" destOrd="0" presId="urn:microsoft.com/office/officeart/2005/8/layout/hProcess9"/>
    <dgm:cxn modelId="{22E0E72A-7700-4B36-B33E-6130DEABAC51}" type="presParOf" srcId="{999D2835-A070-4E8A-B817-90C432839A40}" destId="{BFEB3AD8-C6F1-4EE1-8EEE-01C7E0A61BE3}" srcOrd="4" destOrd="0" presId="urn:microsoft.com/office/officeart/2005/8/layout/hProcess9"/>
    <dgm:cxn modelId="{D701AFB6-0831-4855-9B31-0F1ABC0F6878}" type="presParOf" srcId="{999D2835-A070-4E8A-B817-90C432839A40}" destId="{218FD543-1F16-4202-9DC0-9758C950DF6C}" srcOrd="5" destOrd="0" presId="urn:microsoft.com/office/officeart/2005/8/layout/hProcess9"/>
    <dgm:cxn modelId="{F939B2D6-0F45-4CDD-8A2D-FAF0034AB5A1}" type="presParOf" srcId="{999D2835-A070-4E8A-B817-90C432839A40}" destId="{6D2E668E-0FD7-4970-9ED3-D1E13DF9E41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50E30-ED00-4952-9BC6-1FA4D67D64C9}">
      <dsp:nvSpPr>
        <dsp:cNvPr id="0" name=""/>
        <dsp:cNvSpPr/>
      </dsp:nvSpPr>
      <dsp:spPr>
        <a:xfrm>
          <a:off x="0" y="0"/>
          <a:ext cx="10515600"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6C13E5C-571E-463E-88DC-3141EC03AB79}">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i="1" kern="1200" dirty="0"/>
            <a:t>Accurate as of 10.10.22</a:t>
          </a:r>
        </a:p>
      </dsp:txBody>
      <dsp:txXfrm>
        <a:off x="0" y="0"/>
        <a:ext cx="2103120" cy="4351338"/>
      </dsp:txXfrm>
    </dsp:sp>
    <dsp:sp modelId="{0F44F61D-9583-4A62-8309-309E13A4C4A1}">
      <dsp:nvSpPr>
        <dsp:cNvPr id="0" name=""/>
        <dsp:cNvSpPr/>
      </dsp:nvSpPr>
      <dsp:spPr>
        <a:xfrm>
          <a:off x="2260854" y="67989"/>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GP practices across the county are live with and making referrals for GP CPCS to pharmacies via NHS Mail – please ensure you are checking your inboxes at least 3 times a day and actioning referrals! See Quick Service Guide from September 2022 update for reporting &amp; claiming info.</a:t>
          </a:r>
        </a:p>
      </dsp:txBody>
      <dsp:txXfrm>
        <a:off x="2260854" y="67989"/>
        <a:ext cx="8254746" cy="1359793"/>
      </dsp:txXfrm>
    </dsp:sp>
    <dsp:sp modelId="{979BE3E3-281B-4189-9927-E9F56DE68D17}">
      <dsp:nvSpPr>
        <dsp:cNvPr id="0" name=""/>
        <dsp:cNvSpPr/>
      </dsp:nvSpPr>
      <dsp:spPr>
        <a:xfrm>
          <a:off x="2103120" y="1427782"/>
          <a:ext cx="841248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782CA67-CE82-4C70-8D02-EA4A9F7A5E76}">
      <dsp:nvSpPr>
        <dsp:cNvPr id="0" name=""/>
        <dsp:cNvSpPr/>
      </dsp:nvSpPr>
      <dsp:spPr>
        <a:xfrm>
          <a:off x="2260854" y="1495772"/>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Hospital trusts are increasing DMS referrals to pharmacy in Devon (they are expanding from only referring blister pack patients to all on high risk medicines). There are still over 400 Outstanding DMS referrals. Please ensure you are actioning DMS referrals stage 1 within 72 hours and recording all data onto PharmOutcomes See Services update from August 2022 for further information.</a:t>
          </a:r>
        </a:p>
      </dsp:txBody>
      <dsp:txXfrm>
        <a:off x="2260854" y="1495772"/>
        <a:ext cx="8254746" cy="1359793"/>
      </dsp:txXfrm>
    </dsp:sp>
    <dsp:sp modelId="{67E1E1A3-8AA4-4B43-AD1E-464E734EBF12}">
      <dsp:nvSpPr>
        <dsp:cNvPr id="0" name=""/>
        <dsp:cNvSpPr/>
      </dsp:nvSpPr>
      <dsp:spPr>
        <a:xfrm>
          <a:off x="2103120" y="2855565"/>
          <a:ext cx="841248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5331253-7507-4DF0-8923-E15296A63E14}">
      <dsp:nvSpPr>
        <dsp:cNvPr id="0" name=""/>
        <dsp:cNvSpPr/>
      </dsp:nvSpPr>
      <dsp:spPr>
        <a:xfrm>
          <a:off x="2260854" y="2923555"/>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We still only have 57 contractors signed up to the Advanced Smoking Service, it would be great if we had more coverage. RDUH are now live with the service – please ensure you have filled out the ‘</a:t>
          </a:r>
          <a:r>
            <a:rPr lang="en-GB" sz="1700" b="0" i="0" kern="1200" dirty="0"/>
            <a:t>Smoking Cessation Advanced Service - state of readiness’ survey on PharmOutcomes as they will only send referrals to you once you have submitted this. </a:t>
          </a:r>
          <a:endParaRPr lang="en-GB" sz="1700" kern="1200" dirty="0"/>
        </a:p>
      </dsp:txBody>
      <dsp:txXfrm>
        <a:off x="2260854" y="2923555"/>
        <a:ext cx="8254746" cy="1359793"/>
      </dsp:txXfrm>
    </dsp:sp>
    <dsp:sp modelId="{EB30230F-1F21-46A1-A8BC-DB1BB0538F8C}">
      <dsp:nvSpPr>
        <dsp:cNvPr id="0" name=""/>
        <dsp:cNvSpPr/>
      </dsp:nvSpPr>
      <dsp:spPr>
        <a:xfrm>
          <a:off x="2103120" y="4283348"/>
          <a:ext cx="841248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303C9-72C1-4350-AEA2-63F0E791781B}">
      <dsp:nvSpPr>
        <dsp:cNvPr id="0" name=""/>
        <dsp:cNvSpPr/>
      </dsp:nvSpPr>
      <dsp:spPr>
        <a:xfrm>
          <a:off x="812785" y="0"/>
          <a:ext cx="9211566" cy="171770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CC6E33-A6B6-4FBA-BA4F-7D7C89D22104}">
      <dsp:nvSpPr>
        <dsp:cNvPr id="0" name=""/>
        <dsp:cNvSpPr/>
      </dsp:nvSpPr>
      <dsp:spPr>
        <a:xfrm>
          <a:off x="2645" y="515311"/>
          <a:ext cx="2425391" cy="6870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Trust sends referral via PharmOutcomes </a:t>
          </a:r>
        </a:p>
      </dsp:txBody>
      <dsp:txXfrm>
        <a:off x="36186" y="548852"/>
        <a:ext cx="2358309" cy="619999"/>
      </dsp:txXfrm>
    </dsp:sp>
    <dsp:sp modelId="{0B445D6A-E344-4DFB-82D8-B6311A191ECB}">
      <dsp:nvSpPr>
        <dsp:cNvPr id="0" name=""/>
        <dsp:cNvSpPr/>
      </dsp:nvSpPr>
      <dsp:spPr>
        <a:xfrm>
          <a:off x="2804797" y="515311"/>
          <a:ext cx="2425391" cy="6870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Pharmacy action at Stage 1 within 72 hours</a:t>
          </a:r>
        </a:p>
      </dsp:txBody>
      <dsp:txXfrm>
        <a:off x="2838338" y="548852"/>
        <a:ext cx="2358309" cy="619999"/>
      </dsp:txXfrm>
    </dsp:sp>
    <dsp:sp modelId="{BFEB3AD8-C6F1-4EE1-8EEE-01C7E0A61BE3}">
      <dsp:nvSpPr>
        <dsp:cNvPr id="0" name=""/>
        <dsp:cNvSpPr/>
      </dsp:nvSpPr>
      <dsp:spPr>
        <a:xfrm>
          <a:off x="5606948" y="515311"/>
          <a:ext cx="2425391" cy="6870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Complete each stage if appropriate and log all data onto PharmOutcomes</a:t>
          </a:r>
        </a:p>
      </dsp:txBody>
      <dsp:txXfrm>
        <a:off x="5640489" y="548852"/>
        <a:ext cx="2358309" cy="619999"/>
      </dsp:txXfrm>
    </dsp:sp>
    <dsp:sp modelId="{6D2E668E-0FD7-4970-9ED3-D1E13DF9E41B}">
      <dsp:nvSpPr>
        <dsp:cNvPr id="0" name=""/>
        <dsp:cNvSpPr/>
      </dsp:nvSpPr>
      <dsp:spPr>
        <a:xfrm>
          <a:off x="8409099" y="515311"/>
          <a:ext cx="2425391" cy="6870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Run DMS report from PharmOutcomes and manually enter data onto MYS to claim</a:t>
          </a:r>
        </a:p>
      </dsp:txBody>
      <dsp:txXfrm>
        <a:off x="8442640" y="548852"/>
        <a:ext cx="2358309" cy="61999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4ACF72-590A-4A67-BB27-020C6A2B2E68}" type="datetimeFigureOut">
              <a:rPr lang="en-GB" smtClean="0"/>
              <a:t>12/10/2022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2F8F7-813F-4FBD-84F5-8DD77F9F0832}" type="slidenum">
              <a:rPr lang="en-GB" smtClean="0"/>
              <a:t>‹#›</a:t>
            </a:fld>
            <a:endParaRPr lang="en-GB"/>
          </a:p>
        </p:txBody>
      </p:sp>
    </p:spTree>
    <p:extLst>
      <p:ext uri="{BB962C8B-B14F-4D97-AF65-F5344CB8AC3E}">
        <p14:creationId xmlns:p14="http://schemas.microsoft.com/office/powerpoint/2010/main" val="96855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D8689-17AE-0082-376B-9BE08D04F5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C57A42-9C63-D351-9485-D3D01712C3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F8C404F-B1C2-E67A-7678-0A3BE347790F}"/>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5" name="Footer Placeholder 4">
            <a:extLst>
              <a:ext uri="{FF2B5EF4-FFF2-40B4-BE49-F238E27FC236}">
                <a16:creationId xmlns:a16="http://schemas.microsoft.com/office/drawing/2014/main" id="{03E3B59B-AC06-7A4F-C4B4-FC238601B3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4AF2E-AAA3-A7A1-5E95-21AB49EB5A63}"/>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394987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A8B9-0D2D-7523-FCF8-4B39CC1859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F4DCCB-F37E-9C1C-7821-BC12F7231A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413613-22E8-1FE0-3AB9-3B176A20FA8C}"/>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5" name="Footer Placeholder 4">
            <a:extLst>
              <a:ext uri="{FF2B5EF4-FFF2-40B4-BE49-F238E27FC236}">
                <a16:creationId xmlns:a16="http://schemas.microsoft.com/office/drawing/2014/main" id="{A1285A2B-D2F8-6B4D-5D82-7F555F17B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271E0D-B302-315F-496C-12B91E69F692}"/>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190392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315A1B-5429-B350-FD94-2BFB2ABD0C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4EF8F4-69C5-A2FD-3258-C1577F6CB7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9D4A20-018C-B4DF-A4D0-5DB9DEB456A0}"/>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5" name="Footer Placeholder 4">
            <a:extLst>
              <a:ext uri="{FF2B5EF4-FFF2-40B4-BE49-F238E27FC236}">
                <a16:creationId xmlns:a16="http://schemas.microsoft.com/office/drawing/2014/main" id="{8C9BD84F-7B42-2B82-6E92-25DA6CD1B5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620E3F-6BEF-C7EB-D6D7-B92DA1126271}"/>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218126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14A5-5458-F3E0-7CA5-60B6A584BD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E00263-8CC2-52C9-9A83-FB2117471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6FD2C-FF16-4183-5E86-94E09F3E5883}"/>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5" name="Footer Placeholder 4">
            <a:extLst>
              <a:ext uri="{FF2B5EF4-FFF2-40B4-BE49-F238E27FC236}">
                <a16:creationId xmlns:a16="http://schemas.microsoft.com/office/drawing/2014/main" id="{B496F5EC-D823-B1CC-AED3-42A5C22FC9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14F98-80FC-E917-28D4-5902C5836AEB}"/>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369098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D454-8069-B885-44CF-7813E0084F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F27092-BBFA-CBF5-FE2F-FAA6DB60CA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E2AF8-B294-D7F1-791A-F9450CE282D5}"/>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5" name="Footer Placeholder 4">
            <a:extLst>
              <a:ext uri="{FF2B5EF4-FFF2-40B4-BE49-F238E27FC236}">
                <a16:creationId xmlns:a16="http://schemas.microsoft.com/office/drawing/2014/main" id="{66A2C923-E6B8-6993-3A62-6870540E8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417AE8-9412-87B0-D3A3-86D8005FF5AF}"/>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14909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5F93E-F148-426E-73BF-F810E72E3B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A639B9-3057-96AD-5A79-6C1B83230E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4EE13F-3624-DD97-E74E-A0A42FD027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BDBAA5-FA5C-4AA4-6E8C-94DE08258D61}"/>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6" name="Footer Placeholder 5">
            <a:extLst>
              <a:ext uri="{FF2B5EF4-FFF2-40B4-BE49-F238E27FC236}">
                <a16:creationId xmlns:a16="http://schemas.microsoft.com/office/drawing/2014/main" id="{8E2EC2E1-FDD1-E707-26E6-862B7FB7EF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FF0327-4B3D-9114-A89D-0A941B5917AA}"/>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351448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5805B-96AB-0FAB-6124-2AD8136C97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B63F2F-D87A-EBB0-86A6-A9BDBF8E94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1DE3C7-D883-BE27-CC8F-D315B67AB2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EC02B3-7A45-0325-F9EE-A1C6748AA7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69F979-70DA-1EA0-C676-674FB059F8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1E2A39-2476-4DD7-CEF0-8CA6DE9A6297}"/>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8" name="Footer Placeholder 7">
            <a:extLst>
              <a:ext uri="{FF2B5EF4-FFF2-40B4-BE49-F238E27FC236}">
                <a16:creationId xmlns:a16="http://schemas.microsoft.com/office/drawing/2014/main" id="{3E06D2C5-2473-1ACE-827B-6703A3EEDDF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EA80EA-BEF6-4DE6-979A-649A34E8F97B}"/>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166304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2432-B0A0-4170-AE3C-541B2E5102B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3D3CDD-9BAA-4D36-A8AB-6A7312DFA486}"/>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4" name="Footer Placeholder 3">
            <a:extLst>
              <a:ext uri="{FF2B5EF4-FFF2-40B4-BE49-F238E27FC236}">
                <a16:creationId xmlns:a16="http://schemas.microsoft.com/office/drawing/2014/main" id="{E0FC505D-318C-FFB9-CACF-0CA500F07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02781C-D466-A4A9-A2B0-F97772D76F08}"/>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54512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8410B1-B441-6F27-8B84-13064DF7C776}"/>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3" name="Footer Placeholder 2">
            <a:extLst>
              <a:ext uri="{FF2B5EF4-FFF2-40B4-BE49-F238E27FC236}">
                <a16:creationId xmlns:a16="http://schemas.microsoft.com/office/drawing/2014/main" id="{3625CA7E-4DE6-6780-5D40-78AA22C747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5C1DC5-9298-8403-213C-41F75B9163A4}"/>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358333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4A15B-F593-CADE-F5DB-EB7A9A1DD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9C48C49-D021-6C0D-476A-A8E7802AAB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FAEE3B-C335-1A46-5301-61F13D6BBF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1AB22-A6D7-9C11-E129-D8B554E15186}"/>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6" name="Footer Placeholder 5">
            <a:extLst>
              <a:ext uri="{FF2B5EF4-FFF2-40B4-BE49-F238E27FC236}">
                <a16:creationId xmlns:a16="http://schemas.microsoft.com/office/drawing/2014/main" id="{20322D99-8191-CF05-5BB9-511DCB641E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68AF97-180F-0A07-EDE3-7024A11BE0BD}"/>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208986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23245-70E0-288D-4B25-74182D29B4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5E1EF0-B3E6-C532-A857-217BF84DDA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494FF1-6ACF-F20B-9FC5-B4FE4FAFB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DF1F6E-FE19-5EB8-28DD-ED5832554361}"/>
              </a:ext>
            </a:extLst>
          </p:cNvPr>
          <p:cNvSpPr>
            <a:spLocks noGrp="1"/>
          </p:cNvSpPr>
          <p:nvPr>
            <p:ph type="dt" sz="half" idx="10"/>
          </p:nvPr>
        </p:nvSpPr>
        <p:spPr/>
        <p:txBody>
          <a:bodyPr/>
          <a:lstStyle/>
          <a:p>
            <a:fld id="{783A249D-6BAD-4142-830F-2CEDF505FD56}" type="datetimeFigureOut">
              <a:rPr lang="en-GB" smtClean="0"/>
              <a:t>12/10/2022</a:t>
            </a:fld>
            <a:endParaRPr lang="en-GB"/>
          </a:p>
        </p:txBody>
      </p:sp>
      <p:sp>
        <p:nvSpPr>
          <p:cNvPr id="6" name="Footer Placeholder 5">
            <a:extLst>
              <a:ext uri="{FF2B5EF4-FFF2-40B4-BE49-F238E27FC236}">
                <a16:creationId xmlns:a16="http://schemas.microsoft.com/office/drawing/2014/main" id="{329B10C0-3833-8E7B-2450-C14171B1B7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CD690A-C358-20CA-8A70-8D47FE906BC3}"/>
              </a:ext>
            </a:extLst>
          </p:cNvPr>
          <p:cNvSpPr>
            <a:spLocks noGrp="1"/>
          </p:cNvSpPr>
          <p:nvPr>
            <p:ph type="sldNum" sz="quarter" idx="12"/>
          </p:nvPr>
        </p:nvSpPr>
        <p:spPr/>
        <p:txBody>
          <a:bodyPr/>
          <a:lstStyle/>
          <a:p>
            <a:fld id="{E959B902-BF51-452F-A740-856E5209419E}" type="slidenum">
              <a:rPr lang="en-GB" smtClean="0"/>
              <a:t>‹#›</a:t>
            </a:fld>
            <a:endParaRPr lang="en-GB"/>
          </a:p>
        </p:txBody>
      </p:sp>
    </p:spTree>
    <p:extLst>
      <p:ext uri="{BB962C8B-B14F-4D97-AF65-F5344CB8AC3E}">
        <p14:creationId xmlns:p14="http://schemas.microsoft.com/office/powerpoint/2010/main" val="209453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81E54-80EB-E125-047D-EC348C967D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4C9996-2702-CF60-6849-4A4373343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3445CD-2AD4-BFF8-7FB4-403350242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A249D-6BAD-4142-830F-2CEDF505FD56}" type="datetimeFigureOut">
              <a:rPr lang="en-GB" smtClean="0"/>
              <a:t>12/10/2022</a:t>
            </a:fld>
            <a:endParaRPr lang="en-GB"/>
          </a:p>
        </p:txBody>
      </p:sp>
      <p:sp>
        <p:nvSpPr>
          <p:cNvPr id="5" name="Footer Placeholder 4">
            <a:extLst>
              <a:ext uri="{FF2B5EF4-FFF2-40B4-BE49-F238E27FC236}">
                <a16:creationId xmlns:a16="http://schemas.microsoft.com/office/drawing/2014/main" id="{A035C100-152E-B0A0-B7E6-87457441E7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2ECEB5-0580-CB55-3B66-B3EC584FCA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9B902-BF51-452F-A740-856E5209419E}" type="slidenum">
              <a:rPr lang="en-GB" smtClean="0"/>
              <a:t>‹#›</a:t>
            </a:fld>
            <a:endParaRPr lang="en-GB"/>
          </a:p>
        </p:txBody>
      </p:sp>
    </p:spTree>
    <p:extLst>
      <p:ext uri="{BB962C8B-B14F-4D97-AF65-F5344CB8AC3E}">
        <p14:creationId xmlns:p14="http://schemas.microsoft.com/office/powerpoint/2010/main" val="348335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publicdomainpictures.net/view-image.php?image=1961&amp;picture=pot-of-gold" TargetMode="Externa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g"/><Relationship Id="rId7" Type="http://schemas.openxmlformats.org/officeDocument/2006/relationships/diagramQuickStyle" Target="../diagrams/quickStyle1.xml"/><Relationship Id="rId2" Type="http://schemas.microsoft.com/office/2018/10/relationships/comments" Target="../comments/modernComment_164_C95DC09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people-equation.com/hr-and-leadership-web-roundup/" TargetMode="External"/><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microsoft.com/office/2018/10/relationships/comments" Target="../comments/modernComment_167_55C0FA5F.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6.svg"/><Relationship Id="rId4" Type="http://schemas.openxmlformats.org/officeDocument/2006/relationships/diagramLayout" Target="../diagrams/layout2.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8/10/relationships/comments" Target="../comments/modernComment_16A_A2527D5E.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C21DA2F-F0EB-1F71-3ED1-E97FE089105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9" name="Picture 29" descr="PSNC">
            <a:extLst>
              <a:ext uri="{FF2B5EF4-FFF2-40B4-BE49-F238E27FC236}">
                <a16:creationId xmlns:a16="http://schemas.microsoft.com/office/drawing/2014/main" id="{3D7C401F-FB76-20FE-7343-FB483418E1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486" y="749868"/>
            <a:ext cx="1323975" cy="5048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36D5460-0A02-474C-BB24-735091DCFE82}"/>
              </a:ext>
            </a:extLst>
          </p:cNvPr>
          <p:cNvSpPr txBox="1"/>
          <p:nvPr/>
        </p:nvSpPr>
        <p:spPr>
          <a:xfrm>
            <a:off x="0" y="1951672"/>
            <a:ext cx="12192000" cy="2954655"/>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Services update</a:t>
            </a:r>
            <a:endParaRPr kumimoji="0" lang="en-GB"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October 2022</a:t>
            </a:r>
            <a:endParaRPr kumimoji="0" lang="en-GB"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to maximise your pharmacy income and ensure your patients are being supported through delivery of nationally commissioned services</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i="1" dirty="0">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900" b="0" i="1" u="none" strike="noStrike" cap="none" normalizeH="0" baseline="0" dirty="0">
              <a:ln>
                <a:noFill/>
              </a:ln>
              <a:solidFill>
                <a:schemeClr val="tx1"/>
              </a:solidFill>
              <a:effectLst/>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900" i="1" dirty="0">
              <a:latin typeface="Calibri" panose="020F0502020204030204" pitchFamily="34" charset="0"/>
              <a:cs typeface="Times New Roman" panose="02020603050405020304" pitchFamily="18" charset="0"/>
            </a:endParaRPr>
          </a:p>
          <a:p>
            <a:pPr marL="285750" marR="0" lvl="0" indent="-285750" algn="ctr" eaLnBrk="0" fontAlgn="base" hangingPunct="0">
              <a:lnSpc>
                <a:spcPct val="100000"/>
              </a:lnSpc>
              <a:spcBef>
                <a:spcPct val="0"/>
              </a:spcBef>
              <a:spcAft>
                <a:spcPct val="0"/>
              </a:spcAft>
              <a:buClrTx/>
              <a:buSzTx/>
              <a:buFont typeface="Arial" panose="020B0604020202020204" pitchFamily="34" charset="0"/>
              <a:buChar char="•"/>
              <a:tabLst/>
            </a:pPr>
            <a:r>
              <a:rPr lang="en-GB" altLang="en-US" sz="1600" dirty="0">
                <a:latin typeface="Calibri" panose="020F0502020204030204" pitchFamily="34" charset="0"/>
                <a:cs typeface="Times New Roman" panose="02020603050405020304" pitchFamily="18" charset="0"/>
              </a:rPr>
              <a:t>Updates</a:t>
            </a:r>
          </a:p>
          <a:p>
            <a:pPr marL="285750" marR="0" lvl="0" indent="-285750" algn="ctr" eaLnBrk="0" fontAlgn="base" hangingPunct="0">
              <a:lnSpc>
                <a:spcPct val="100000"/>
              </a:lnSpc>
              <a:spcBef>
                <a:spcPct val="0"/>
              </a:spcBef>
              <a:spcAft>
                <a:spcPct val="0"/>
              </a:spcAft>
              <a:buClrTx/>
              <a:buSzTx/>
              <a:buFont typeface="Arial" panose="020B0604020202020204" pitchFamily="34" charset="0"/>
              <a:buChar char="•"/>
              <a:tabLst/>
            </a:pPr>
            <a:r>
              <a:rPr lang="en-GB" altLang="en-US" sz="1600" dirty="0">
                <a:latin typeface="Calibri" panose="020F0502020204030204" pitchFamily="34" charset="0"/>
                <a:cs typeface="Times New Roman" panose="02020603050405020304" pitchFamily="18" charset="0"/>
              </a:rPr>
              <a:t>Services</a:t>
            </a:r>
          </a:p>
          <a:p>
            <a:pPr marR="0" lvl="0" algn="ctr" eaLnBrk="0" fontAlgn="base" hangingPunct="0">
              <a:lnSpc>
                <a:spcPct val="100000"/>
              </a:lnSpc>
              <a:spcBef>
                <a:spcPct val="0"/>
              </a:spcBef>
              <a:spcAft>
                <a:spcPct val="0"/>
              </a:spcAft>
              <a:buClrTx/>
              <a:buSzTx/>
              <a:tabLst/>
            </a:pPr>
            <a:r>
              <a:rPr lang="en-GB" altLang="en-US" sz="1600" i="1" dirty="0">
                <a:latin typeface="Calibri" panose="020F0502020204030204" pitchFamily="34" charset="0"/>
                <a:cs typeface="Times New Roman" panose="02020603050405020304" pitchFamily="18" charset="0"/>
              </a:rPr>
              <a:t>DMS – Smoking Cessation – GP CPCS</a:t>
            </a:r>
          </a:p>
        </p:txBody>
      </p:sp>
      <p:pic>
        <p:nvPicPr>
          <p:cNvPr id="8" name="Picture 7">
            <a:extLst>
              <a:ext uri="{FF2B5EF4-FFF2-40B4-BE49-F238E27FC236}">
                <a16:creationId xmlns:a16="http://schemas.microsoft.com/office/drawing/2014/main" id="{8E57B244-174F-16B8-A847-CC54911DE17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771577" y="6145740"/>
            <a:ext cx="645795" cy="670560"/>
          </a:xfrm>
          <a:prstGeom prst="rect">
            <a:avLst/>
          </a:prstGeom>
        </p:spPr>
      </p:pic>
    </p:spTree>
    <p:extLst>
      <p:ext uri="{BB962C8B-B14F-4D97-AF65-F5344CB8AC3E}">
        <p14:creationId xmlns:p14="http://schemas.microsoft.com/office/powerpoint/2010/main" val="3427860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7399E445-2058-E5FE-A56C-3396BFB4F95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8200" y="779493"/>
            <a:ext cx="1925394" cy="1046131"/>
          </a:xfrm>
          <a:prstGeom prst="rect">
            <a:avLst/>
          </a:prstGeom>
        </p:spPr>
      </p:pic>
      <p:graphicFrame>
        <p:nvGraphicFramePr>
          <p:cNvPr id="6" name="Content Placeholder 5">
            <a:extLst>
              <a:ext uri="{FF2B5EF4-FFF2-40B4-BE49-F238E27FC236}">
                <a16:creationId xmlns:a16="http://schemas.microsoft.com/office/drawing/2014/main" id="{A3D99885-C7BC-6713-9D88-22C30C8A8DFF}"/>
              </a:ext>
            </a:extLst>
          </p:cNvPr>
          <p:cNvGraphicFramePr>
            <a:graphicFrameLocks noGrp="1"/>
          </p:cNvGraphicFramePr>
          <p:nvPr>
            <p:ph idx="1"/>
            <p:extLst>
              <p:ext uri="{D42A27DB-BD31-4B8C-83A1-F6EECF244321}">
                <p14:modId xmlns:p14="http://schemas.microsoft.com/office/powerpoint/2010/main" val="32175773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78364567"/>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FBF6-04F0-745C-3AF2-98DFB8CBED2D}"/>
              </a:ext>
            </a:extLst>
          </p:cNvPr>
          <p:cNvSpPr>
            <a:spLocks noGrp="1"/>
          </p:cNvSpPr>
          <p:nvPr>
            <p:ph type="title"/>
          </p:nvPr>
        </p:nvSpPr>
        <p:spPr>
          <a:xfrm>
            <a:off x="838200" y="365126"/>
            <a:ext cx="10515600" cy="942382"/>
          </a:xfrm>
        </p:spPr>
        <p:txBody>
          <a:bodyPr>
            <a:normAutofit fontScale="90000"/>
          </a:bodyPr>
          <a:lstStyle/>
          <a:p>
            <a:r>
              <a:rPr lang="en-GB" dirty="0"/>
              <a:t>DMS</a:t>
            </a:r>
            <a:br>
              <a:rPr lang="en-GB" dirty="0"/>
            </a:br>
            <a:r>
              <a:rPr lang="en-GB" sz="3600" i="1" dirty="0"/>
              <a:t>Essential service</a:t>
            </a:r>
            <a:endParaRPr lang="en-GB" dirty="0"/>
          </a:p>
        </p:txBody>
      </p:sp>
      <p:graphicFrame>
        <p:nvGraphicFramePr>
          <p:cNvPr id="5" name="Content Placeholder 4">
            <a:extLst>
              <a:ext uri="{FF2B5EF4-FFF2-40B4-BE49-F238E27FC236}">
                <a16:creationId xmlns:a16="http://schemas.microsoft.com/office/drawing/2014/main" id="{6921C957-7B15-2597-A618-927EFBF98708}"/>
              </a:ext>
            </a:extLst>
          </p:cNvPr>
          <p:cNvGraphicFramePr>
            <a:graphicFrameLocks noGrp="1"/>
          </p:cNvGraphicFramePr>
          <p:nvPr>
            <p:ph idx="1"/>
            <p:extLst>
              <p:ext uri="{D42A27DB-BD31-4B8C-83A1-F6EECF244321}">
                <p14:modId xmlns:p14="http://schemas.microsoft.com/office/powerpoint/2010/main" val="2456896654"/>
              </p:ext>
            </p:extLst>
          </p:nvPr>
        </p:nvGraphicFramePr>
        <p:xfrm>
          <a:off x="735649" y="2179179"/>
          <a:ext cx="10837137" cy="1717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CA476F2E-7A42-C02D-D4C9-C8A5FE2EFED9}"/>
              </a:ext>
            </a:extLst>
          </p:cNvPr>
          <p:cNvSpPr txBox="1"/>
          <p:nvPr/>
        </p:nvSpPr>
        <p:spPr>
          <a:xfrm>
            <a:off x="838199" y="1600201"/>
            <a:ext cx="10077628" cy="1200329"/>
          </a:xfrm>
          <a:prstGeom prst="rect">
            <a:avLst/>
          </a:prstGeom>
          <a:noFill/>
        </p:spPr>
        <p:txBody>
          <a:bodyPr wrap="square">
            <a:spAutoFit/>
          </a:bodyPr>
          <a:lstStyle/>
          <a:p>
            <a:pPr marL="285750" lvl="0" indent="-285750">
              <a:buFont typeface="Arial" panose="020B0604020202020204" pitchFamily="34" charset="0"/>
              <a:buChar char="•"/>
            </a:pPr>
            <a:r>
              <a:rPr lang="en-GB" dirty="0"/>
              <a:t>All trusts in Devon are live and sending referrals to pharmacies via PharmOutcomes</a:t>
            </a:r>
          </a:p>
          <a:p>
            <a:pPr marL="285750" indent="-285750">
              <a:buFont typeface="Arial" panose="020B0604020202020204" pitchFamily="34" charset="0"/>
              <a:buChar char="•"/>
            </a:pPr>
            <a:r>
              <a:rPr lang="en-GB" dirty="0"/>
              <a:t>They have recently agreed to expand referral categories to include all high risk, rather than just those on blister packs</a:t>
            </a:r>
          </a:p>
          <a:p>
            <a:pPr marL="285750" lvl="0" indent="-285750">
              <a:buFont typeface="Arial" panose="020B0604020202020204" pitchFamily="34" charset="0"/>
              <a:buChar char="•"/>
            </a:pPr>
            <a:endParaRPr lang="en-GB" dirty="0"/>
          </a:p>
        </p:txBody>
      </p:sp>
      <p:sp>
        <p:nvSpPr>
          <p:cNvPr id="8" name="Title 1">
            <a:extLst>
              <a:ext uri="{FF2B5EF4-FFF2-40B4-BE49-F238E27FC236}">
                <a16:creationId xmlns:a16="http://schemas.microsoft.com/office/drawing/2014/main" id="{3231489F-F154-C9EC-9FBB-EB09D0446C2E}"/>
              </a:ext>
            </a:extLst>
          </p:cNvPr>
          <p:cNvSpPr txBox="1">
            <a:spLocks/>
          </p:cNvSpPr>
          <p:nvPr/>
        </p:nvSpPr>
        <p:spPr>
          <a:xfrm>
            <a:off x="1057186" y="3782020"/>
            <a:ext cx="10515600" cy="9423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t>DMS - challenges</a:t>
            </a:r>
          </a:p>
        </p:txBody>
      </p:sp>
      <p:sp>
        <p:nvSpPr>
          <p:cNvPr id="14" name="Google Shape;2050;p42">
            <a:extLst>
              <a:ext uri="{FF2B5EF4-FFF2-40B4-BE49-F238E27FC236}">
                <a16:creationId xmlns:a16="http://schemas.microsoft.com/office/drawing/2014/main" id="{5B6139D2-7C7B-B629-527B-20F959074A6E}"/>
              </a:ext>
            </a:extLst>
          </p:cNvPr>
          <p:cNvSpPr txBox="1">
            <a:spLocks/>
          </p:cNvSpPr>
          <p:nvPr/>
        </p:nvSpPr>
        <p:spPr>
          <a:xfrm>
            <a:off x="1057186" y="4790691"/>
            <a:ext cx="2336400" cy="572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400"/>
              <a:buFont typeface="Bebas Neue"/>
              <a:buNone/>
              <a:defRPr sz="2400" b="1" i="0" u="none" strike="noStrike" cap="none">
                <a:solidFill>
                  <a:schemeClr val="dk1"/>
                </a:solidFill>
                <a:latin typeface="Fira Sans Condensed"/>
                <a:ea typeface="Fira Sans Condensed"/>
                <a:cs typeface="Fira Sans Condensed"/>
                <a:sym typeface="Fira Sans Condensed"/>
              </a:defRPr>
            </a:lvl1pPr>
            <a:lvl2pPr marL="914400" marR="0" lvl="1"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2pPr>
            <a:lvl3pPr marL="1371600" marR="0" lvl="2"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3pPr>
            <a:lvl4pPr marL="1828800" marR="0" lvl="3"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4pPr>
            <a:lvl5pPr marL="2286000" marR="0" lvl="4"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5pPr>
            <a:lvl6pPr marL="2743200" marR="0" lvl="5"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6pPr>
            <a:lvl7pPr marL="3200400" marR="0" lvl="6"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7pPr>
            <a:lvl8pPr marL="3657600" marR="0" lvl="7"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8pPr>
            <a:lvl9pPr marL="4114800" marR="0" lvl="8" indent="-317500" algn="ctr" rtl="0">
              <a:lnSpc>
                <a:spcPct val="100000"/>
              </a:lnSpc>
              <a:spcBef>
                <a:spcPts val="0"/>
              </a:spcBef>
              <a:spcAft>
                <a:spcPts val="0"/>
              </a:spcAft>
              <a:buClr>
                <a:schemeClr val="dk1"/>
              </a:buClr>
              <a:buSzPts val="2400"/>
              <a:buFont typeface="Bebas Neue"/>
              <a:buNone/>
              <a:defRPr sz="2400" b="0" i="0" u="none" strike="noStrike" cap="none">
                <a:solidFill>
                  <a:schemeClr val="dk1"/>
                </a:solidFill>
                <a:latin typeface="Bebas Neue"/>
                <a:ea typeface="Bebas Neue"/>
                <a:cs typeface="Bebas Neue"/>
                <a:sym typeface="Bebas Neue"/>
              </a:defRPr>
            </a:lvl9pPr>
          </a:lstStyle>
          <a:p>
            <a:pPr marL="0" indent="0"/>
            <a:r>
              <a:rPr lang="en-GB" dirty="0"/>
              <a:t>RECORDING</a:t>
            </a:r>
          </a:p>
        </p:txBody>
      </p:sp>
      <p:sp>
        <p:nvSpPr>
          <p:cNvPr id="15" name="Google Shape;2054;p42">
            <a:extLst>
              <a:ext uri="{FF2B5EF4-FFF2-40B4-BE49-F238E27FC236}">
                <a16:creationId xmlns:a16="http://schemas.microsoft.com/office/drawing/2014/main" id="{7ED10C4B-43C8-8D05-AE66-834C165D7BE4}"/>
              </a:ext>
            </a:extLst>
          </p:cNvPr>
          <p:cNvSpPr txBox="1">
            <a:spLocks/>
          </p:cNvSpPr>
          <p:nvPr/>
        </p:nvSpPr>
        <p:spPr>
          <a:xfrm>
            <a:off x="1057186" y="5382604"/>
            <a:ext cx="2336400" cy="81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1pPr>
            <a:lvl2pPr marL="914400" marR="0" lvl="1"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2pPr>
            <a:lvl3pPr marL="1371600" marR="0" lvl="2"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3pPr>
            <a:lvl4pPr marL="1828800" marR="0" lvl="3"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4pPr>
            <a:lvl5pPr marL="2286000" marR="0" lvl="4"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5pPr>
            <a:lvl6pPr marL="2743200" marR="0" lvl="5"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6pPr>
            <a:lvl7pPr marL="3200400" marR="0" lvl="6"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7pPr>
            <a:lvl8pPr marL="3657600" marR="0" lvl="7"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8pPr>
            <a:lvl9pPr marL="4114800" marR="0" lvl="8" indent="-317500" algn="ctr" rtl="0">
              <a:lnSpc>
                <a:spcPct val="100000"/>
              </a:lnSpc>
              <a:spcBef>
                <a:spcPts val="0"/>
              </a:spcBef>
              <a:spcAft>
                <a:spcPts val="0"/>
              </a:spcAft>
              <a:buClr>
                <a:schemeClr val="dk1"/>
              </a:buClr>
              <a:buSzPts val="1400"/>
              <a:buFont typeface="Asap"/>
              <a:buNone/>
              <a:defRPr sz="1400" b="0" i="0" u="none" strike="noStrike" cap="none">
                <a:solidFill>
                  <a:schemeClr val="dk1"/>
                </a:solidFill>
                <a:latin typeface="Asap"/>
                <a:ea typeface="Asap"/>
                <a:cs typeface="Asap"/>
                <a:sym typeface="Asap"/>
              </a:defRPr>
            </a:lvl9pPr>
          </a:lstStyle>
          <a:p>
            <a:pPr marL="0" indent="0"/>
            <a:r>
              <a:rPr lang="en-GB" dirty="0"/>
              <a:t>Anecdotal feedback that some pharmacies are printing from PO, then adding to MYS, skipping logging data on PO</a:t>
            </a:r>
          </a:p>
        </p:txBody>
      </p:sp>
      <p:cxnSp>
        <p:nvCxnSpPr>
          <p:cNvPr id="16" name="Google Shape;2057;p42">
            <a:extLst>
              <a:ext uri="{FF2B5EF4-FFF2-40B4-BE49-F238E27FC236}">
                <a16:creationId xmlns:a16="http://schemas.microsoft.com/office/drawing/2014/main" id="{D6A9E8E9-40F4-3EFE-4CE7-155E4C5421A2}"/>
              </a:ext>
            </a:extLst>
          </p:cNvPr>
          <p:cNvCxnSpPr/>
          <p:nvPr/>
        </p:nvCxnSpPr>
        <p:spPr>
          <a:xfrm>
            <a:off x="1868686" y="5363406"/>
            <a:ext cx="713400" cy="0"/>
          </a:xfrm>
          <a:prstGeom prst="straightConnector1">
            <a:avLst/>
          </a:prstGeom>
          <a:noFill/>
          <a:ln w="19050" cap="flat" cmpd="sng">
            <a:solidFill>
              <a:schemeClr val="dk1"/>
            </a:solidFill>
            <a:prstDash val="solid"/>
            <a:round/>
            <a:headEnd type="none" w="med" len="med"/>
            <a:tailEnd type="none" w="med" len="med"/>
          </a:ln>
        </p:spPr>
      </p:cxnSp>
      <p:pic>
        <p:nvPicPr>
          <p:cNvPr id="17" name="Picture 16">
            <a:extLst>
              <a:ext uri="{FF2B5EF4-FFF2-40B4-BE49-F238E27FC236}">
                <a16:creationId xmlns:a16="http://schemas.microsoft.com/office/drawing/2014/main" id="{96F30780-7F02-D0F1-20D0-29FD4DF7F3E1}"/>
              </a:ext>
            </a:extLst>
          </p:cNvPr>
          <p:cNvPicPr>
            <a:picLocks noChangeAspect="1"/>
          </p:cNvPicPr>
          <p:nvPr/>
        </p:nvPicPr>
        <p:blipFill>
          <a:blip r:embed="rId8"/>
          <a:stretch>
            <a:fillRect/>
          </a:stretch>
        </p:blipFill>
        <p:spPr>
          <a:xfrm>
            <a:off x="3761030" y="4790691"/>
            <a:ext cx="2334970" cy="1432684"/>
          </a:xfrm>
          <a:prstGeom prst="rect">
            <a:avLst/>
          </a:prstGeom>
        </p:spPr>
      </p:pic>
      <p:pic>
        <p:nvPicPr>
          <p:cNvPr id="18" name="Graphic 17">
            <a:extLst>
              <a:ext uri="{FF2B5EF4-FFF2-40B4-BE49-F238E27FC236}">
                <a16:creationId xmlns:a16="http://schemas.microsoft.com/office/drawing/2014/main" id="{20656DA4-C6F2-5ED7-E132-90EB4DE9DFF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314986" y="4287070"/>
            <a:ext cx="5342872" cy="2191067"/>
          </a:xfrm>
          <a:prstGeom prst="rect">
            <a:avLst/>
          </a:prstGeom>
        </p:spPr>
      </p:pic>
      <p:sp>
        <p:nvSpPr>
          <p:cNvPr id="19" name="Rectangle 18">
            <a:extLst>
              <a:ext uri="{FF2B5EF4-FFF2-40B4-BE49-F238E27FC236}">
                <a16:creationId xmlns:a16="http://schemas.microsoft.com/office/drawing/2014/main" id="{8538E1D4-28EE-8A78-D17E-7EB84C7C09F7}"/>
              </a:ext>
            </a:extLst>
          </p:cNvPr>
          <p:cNvSpPr/>
          <p:nvPr/>
        </p:nvSpPr>
        <p:spPr>
          <a:xfrm>
            <a:off x="619214" y="3896882"/>
            <a:ext cx="11139799" cy="26833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8710367"/>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3C48A-830B-950C-9AAE-BD857C07AD34}"/>
              </a:ext>
            </a:extLst>
          </p:cNvPr>
          <p:cNvSpPr>
            <a:spLocks noGrp="1"/>
          </p:cNvSpPr>
          <p:nvPr>
            <p:ph type="title"/>
          </p:nvPr>
        </p:nvSpPr>
        <p:spPr/>
        <p:txBody>
          <a:bodyPr/>
          <a:lstStyle/>
          <a:p>
            <a:r>
              <a:rPr lang="en-GB" sz="4000" dirty="0"/>
              <a:t>Smoking Cessation Service</a:t>
            </a:r>
            <a:br>
              <a:rPr lang="en-GB" dirty="0"/>
            </a:br>
            <a:r>
              <a:rPr lang="en-GB" sz="3200" i="1" dirty="0"/>
              <a:t>Advanced service</a:t>
            </a:r>
            <a:endParaRPr lang="en-GB" i="1" dirty="0"/>
          </a:p>
        </p:txBody>
      </p:sp>
      <p:sp>
        <p:nvSpPr>
          <p:cNvPr id="3" name="Content Placeholder 2">
            <a:extLst>
              <a:ext uri="{FF2B5EF4-FFF2-40B4-BE49-F238E27FC236}">
                <a16:creationId xmlns:a16="http://schemas.microsoft.com/office/drawing/2014/main" id="{6527979D-2A0C-680C-DB3D-51F4F35333B6}"/>
              </a:ext>
            </a:extLst>
          </p:cNvPr>
          <p:cNvSpPr>
            <a:spLocks noGrp="1"/>
          </p:cNvSpPr>
          <p:nvPr>
            <p:ph idx="1"/>
          </p:nvPr>
        </p:nvSpPr>
        <p:spPr/>
        <p:txBody>
          <a:bodyPr>
            <a:normAutofit/>
          </a:bodyPr>
          <a:lstStyle/>
          <a:p>
            <a:r>
              <a:rPr lang="en-GB" sz="1800" dirty="0"/>
              <a:t>RDUH (formerly RD&amp;E) are now </a:t>
            </a:r>
            <a:r>
              <a:rPr lang="en-GB" sz="1800" b="1" dirty="0"/>
              <a:t>live</a:t>
            </a:r>
            <a:r>
              <a:rPr lang="en-GB" sz="1800" dirty="0"/>
              <a:t> with the service</a:t>
            </a:r>
          </a:p>
          <a:p>
            <a:r>
              <a:rPr lang="en-GB" sz="1800" dirty="0"/>
              <a:t>They will start sending referrals to you once you have completed the Smoking Cessation Advanced Service - state of readiness survey on PharmOutcomes (if you are signed up and registered to provide)</a:t>
            </a:r>
          </a:p>
          <a:p>
            <a:r>
              <a:rPr lang="en-GB" sz="1800" dirty="0"/>
              <a:t>The other trusts in Devon are all expected to go live in Q3 (Oct – Dec 2022)</a:t>
            </a:r>
          </a:p>
          <a:p>
            <a:r>
              <a:rPr lang="en-GB" sz="1800" dirty="0"/>
              <a:t>Initially the trusts will be sending referrals to you via NHS Mail – the same route that GP CPCS referrals are sent to you – please ensure you are checking your inbox regularly </a:t>
            </a:r>
          </a:p>
          <a:p>
            <a:r>
              <a:rPr lang="en-GB" sz="1800" dirty="0"/>
              <a:t>Currently there are 58 contractors signed up and coverage across Devon is patchy</a:t>
            </a:r>
          </a:p>
        </p:txBody>
      </p:sp>
      <p:sp>
        <p:nvSpPr>
          <p:cNvPr id="4" name="Google Shape;2457;p55">
            <a:extLst>
              <a:ext uri="{FF2B5EF4-FFF2-40B4-BE49-F238E27FC236}">
                <a16:creationId xmlns:a16="http://schemas.microsoft.com/office/drawing/2014/main" id="{76C7F853-4BBA-3B22-5191-937BFA2FA66E}"/>
              </a:ext>
            </a:extLst>
          </p:cNvPr>
          <p:cNvSpPr txBox="1"/>
          <p:nvPr/>
        </p:nvSpPr>
        <p:spPr>
          <a:xfrm>
            <a:off x="7149032" y="5125548"/>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MULTIPLES</a:t>
            </a:r>
            <a:endParaRPr sz="2400" b="1" dirty="0">
              <a:solidFill>
                <a:schemeClr val="dk1"/>
              </a:solidFill>
              <a:latin typeface="Fira Sans Condensed"/>
              <a:ea typeface="Fira Sans Condensed"/>
              <a:cs typeface="Fira Sans Condensed"/>
              <a:sym typeface="Fira Sans Condensed"/>
            </a:endParaRPr>
          </a:p>
        </p:txBody>
      </p:sp>
      <p:sp>
        <p:nvSpPr>
          <p:cNvPr id="5" name="Google Shape;2458;p55">
            <a:extLst>
              <a:ext uri="{FF2B5EF4-FFF2-40B4-BE49-F238E27FC236}">
                <a16:creationId xmlns:a16="http://schemas.microsoft.com/office/drawing/2014/main" id="{E210EC3D-7D95-D84B-9E75-07E4F49B9223}"/>
              </a:ext>
            </a:extLst>
          </p:cNvPr>
          <p:cNvSpPr txBox="1"/>
          <p:nvPr/>
        </p:nvSpPr>
        <p:spPr>
          <a:xfrm>
            <a:off x="1377098" y="5107557"/>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sz="2400" b="1" dirty="0">
                <a:solidFill>
                  <a:schemeClr val="dk1"/>
                </a:solidFill>
                <a:latin typeface="Fira Sans Condensed"/>
                <a:ea typeface="Fira Sans Condensed"/>
                <a:cs typeface="Fira Sans Condensed"/>
                <a:sym typeface="Fira Sans Condensed"/>
              </a:rPr>
              <a:t>SIGN UP</a:t>
            </a:r>
          </a:p>
        </p:txBody>
      </p:sp>
      <p:sp>
        <p:nvSpPr>
          <p:cNvPr id="6" name="Google Shape;2459;p55">
            <a:extLst>
              <a:ext uri="{FF2B5EF4-FFF2-40B4-BE49-F238E27FC236}">
                <a16:creationId xmlns:a16="http://schemas.microsoft.com/office/drawing/2014/main" id="{64521EF0-2740-F00F-13C2-E1D2EC4D06A6}"/>
              </a:ext>
            </a:extLst>
          </p:cNvPr>
          <p:cNvSpPr txBox="1"/>
          <p:nvPr/>
        </p:nvSpPr>
        <p:spPr>
          <a:xfrm>
            <a:off x="3282138" y="5125548"/>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TEAM</a:t>
            </a:r>
            <a:endParaRPr sz="2400" b="1" dirty="0">
              <a:solidFill>
                <a:schemeClr val="dk1"/>
              </a:solidFill>
              <a:latin typeface="Fira Sans Condensed"/>
              <a:ea typeface="Fira Sans Condensed"/>
              <a:cs typeface="Fira Sans Condensed"/>
              <a:sym typeface="Fira Sans Condensed"/>
            </a:endParaRPr>
          </a:p>
        </p:txBody>
      </p:sp>
      <p:sp>
        <p:nvSpPr>
          <p:cNvPr id="7" name="Google Shape;2460;p55">
            <a:extLst>
              <a:ext uri="{FF2B5EF4-FFF2-40B4-BE49-F238E27FC236}">
                <a16:creationId xmlns:a16="http://schemas.microsoft.com/office/drawing/2014/main" id="{F8D6BA7F-901A-ED24-3874-51C496DF10B1}"/>
              </a:ext>
            </a:extLst>
          </p:cNvPr>
          <p:cNvSpPr txBox="1"/>
          <p:nvPr/>
        </p:nvSpPr>
        <p:spPr>
          <a:xfrm>
            <a:off x="5236950" y="5125548"/>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TRAINING</a:t>
            </a:r>
            <a:endParaRPr sz="2400" b="1" dirty="0">
              <a:solidFill>
                <a:schemeClr val="dk1"/>
              </a:solidFill>
              <a:latin typeface="Fira Sans Condensed"/>
              <a:ea typeface="Fira Sans Condensed"/>
              <a:cs typeface="Fira Sans Condensed"/>
              <a:sym typeface="Fira Sans Condensed"/>
            </a:endParaRPr>
          </a:p>
        </p:txBody>
      </p:sp>
      <p:sp>
        <p:nvSpPr>
          <p:cNvPr id="8" name="Google Shape;2461;p55">
            <a:extLst>
              <a:ext uri="{FF2B5EF4-FFF2-40B4-BE49-F238E27FC236}">
                <a16:creationId xmlns:a16="http://schemas.microsoft.com/office/drawing/2014/main" id="{C1448EBE-A139-93DC-B36E-23008DFE40D6}"/>
              </a:ext>
            </a:extLst>
          </p:cNvPr>
          <p:cNvSpPr txBox="1"/>
          <p:nvPr/>
        </p:nvSpPr>
        <p:spPr>
          <a:xfrm>
            <a:off x="9057514" y="5125548"/>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NOTICE</a:t>
            </a:r>
            <a:endParaRPr sz="2400" b="1" dirty="0">
              <a:solidFill>
                <a:schemeClr val="dk1"/>
              </a:solidFill>
              <a:latin typeface="Fira Sans Condensed"/>
              <a:ea typeface="Fira Sans Condensed"/>
              <a:cs typeface="Fira Sans Condensed"/>
              <a:sym typeface="Fira Sans Condensed"/>
            </a:endParaRPr>
          </a:p>
        </p:txBody>
      </p:sp>
      <p:sp>
        <p:nvSpPr>
          <p:cNvPr id="9" name="Google Shape;2462;p55">
            <a:extLst>
              <a:ext uri="{FF2B5EF4-FFF2-40B4-BE49-F238E27FC236}">
                <a16:creationId xmlns:a16="http://schemas.microsoft.com/office/drawing/2014/main" id="{2BE7729F-D36A-D2AD-A3CC-7DDDBA60974B}"/>
              </a:ext>
            </a:extLst>
          </p:cNvPr>
          <p:cNvSpPr txBox="1"/>
          <p:nvPr/>
        </p:nvSpPr>
        <p:spPr>
          <a:xfrm>
            <a:off x="7149032" y="5692163"/>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dk1"/>
                </a:solidFill>
                <a:latin typeface="Asap"/>
                <a:ea typeface="Asap"/>
                <a:cs typeface="Asap"/>
                <a:sym typeface="Asap"/>
              </a:rPr>
              <a:t>Central sign up, teams unaware</a:t>
            </a:r>
            <a:endParaRPr dirty="0">
              <a:solidFill>
                <a:schemeClr val="dk1"/>
              </a:solidFill>
              <a:latin typeface="Asap"/>
              <a:ea typeface="Asap"/>
              <a:cs typeface="Asap"/>
              <a:sym typeface="Asap"/>
            </a:endParaRPr>
          </a:p>
        </p:txBody>
      </p:sp>
      <p:sp>
        <p:nvSpPr>
          <p:cNvPr id="10" name="Google Shape;2463;p55">
            <a:extLst>
              <a:ext uri="{FF2B5EF4-FFF2-40B4-BE49-F238E27FC236}">
                <a16:creationId xmlns:a16="http://schemas.microsoft.com/office/drawing/2014/main" id="{A4F82C04-7E8D-74E2-AD68-0BA06749FF3C}"/>
              </a:ext>
            </a:extLst>
          </p:cNvPr>
          <p:cNvSpPr txBox="1"/>
          <p:nvPr/>
        </p:nvSpPr>
        <p:spPr>
          <a:xfrm>
            <a:off x="1377098" y="6311900"/>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dk1"/>
                </a:solidFill>
                <a:latin typeface="Asap"/>
                <a:ea typeface="Asap"/>
                <a:cs typeface="Asap"/>
                <a:sym typeface="Asap"/>
              </a:rPr>
              <a:t>Signed up but no training or equipment in place</a:t>
            </a:r>
            <a:endParaRPr dirty="0">
              <a:solidFill>
                <a:schemeClr val="dk1"/>
              </a:solidFill>
              <a:latin typeface="Asap"/>
              <a:ea typeface="Asap"/>
              <a:cs typeface="Asap"/>
              <a:sym typeface="Asap"/>
            </a:endParaRPr>
          </a:p>
        </p:txBody>
      </p:sp>
      <p:sp>
        <p:nvSpPr>
          <p:cNvPr id="11" name="Google Shape;2464;p55">
            <a:extLst>
              <a:ext uri="{FF2B5EF4-FFF2-40B4-BE49-F238E27FC236}">
                <a16:creationId xmlns:a16="http://schemas.microsoft.com/office/drawing/2014/main" id="{6C29ACB5-4881-A7E7-D3E8-C049B9497C91}"/>
              </a:ext>
            </a:extLst>
          </p:cNvPr>
          <p:cNvSpPr txBox="1"/>
          <p:nvPr/>
        </p:nvSpPr>
        <p:spPr>
          <a:xfrm>
            <a:off x="3282138" y="5771054"/>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dk1"/>
                </a:solidFill>
                <a:latin typeface="Asap"/>
                <a:ea typeface="Asap"/>
                <a:cs typeface="Asap"/>
                <a:sym typeface="Asap"/>
              </a:rPr>
              <a:t>Not all team members aware</a:t>
            </a:r>
            <a:endParaRPr dirty="0">
              <a:solidFill>
                <a:schemeClr val="dk1"/>
              </a:solidFill>
              <a:latin typeface="Asap"/>
              <a:ea typeface="Asap"/>
              <a:cs typeface="Asap"/>
              <a:sym typeface="Asap"/>
            </a:endParaRPr>
          </a:p>
        </p:txBody>
      </p:sp>
      <p:sp>
        <p:nvSpPr>
          <p:cNvPr id="12" name="Google Shape;2465;p55">
            <a:extLst>
              <a:ext uri="{FF2B5EF4-FFF2-40B4-BE49-F238E27FC236}">
                <a16:creationId xmlns:a16="http://schemas.microsoft.com/office/drawing/2014/main" id="{CEF89B35-B5F7-E12D-015D-D05004674107}"/>
              </a:ext>
            </a:extLst>
          </p:cNvPr>
          <p:cNvSpPr txBox="1"/>
          <p:nvPr/>
        </p:nvSpPr>
        <p:spPr>
          <a:xfrm>
            <a:off x="5229400" y="6228825"/>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dk1"/>
                </a:solidFill>
                <a:latin typeface="Asap"/>
                <a:ea typeface="Asap"/>
                <a:cs typeface="Asap"/>
                <a:sym typeface="Asap"/>
              </a:rPr>
              <a:t>A</a:t>
            </a:r>
            <a:r>
              <a:rPr lang="en" dirty="0">
                <a:solidFill>
                  <a:schemeClr val="dk1"/>
                </a:solidFill>
                <a:latin typeface="Asap"/>
                <a:ea typeface="Asap"/>
                <a:cs typeface="Asap"/>
                <a:sym typeface="Asap"/>
              </a:rPr>
              <a:t>ll pharmacists need to complete (100% hours)</a:t>
            </a:r>
            <a:endParaRPr dirty="0">
              <a:solidFill>
                <a:schemeClr val="dk1"/>
              </a:solidFill>
              <a:latin typeface="Asap"/>
              <a:ea typeface="Asap"/>
              <a:cs typeface="Asap"/>
              <a:sym typeface="Asap"/>
            </a:endParaRPr>
          </a:p>
        </p:txBody>
      </p:sp>
      <p:sp>
        <p:nvSpPr>
          <p:cNvPr id="13" name="Google Shape;2466;p55">
            <a:extLst>
              <a:ext uri="{FF2B5EF4-FFF2-40B4-BE49-F238E27FC236}">
                <a16:creationId xmlns:a16="http://schemas.microsoft.com/office/drawing/2014/main" id="{CC79C97F-6D8C-AFF4-C6DE-7581BDCFFA90}"/>
              </a:ext>
            </a:extLst>
          </p:cNvPr>
          <p:cNvSpPr txBox="1"/>
          <p:nvPr/>
        </p:nvSpPr>
        <p:spPr>
          <a:xfrm>
            <a:off x="9076789" y="6221745"/>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dk1"/>
                </a:solidFill>
                <a:latin typeface="Asap"/>
                <a:ea typeface="Asap"/>
                <a:cs typeface="Asap"/>
                <a:sym typeface="Asap"/>
              </a:rPr>
              <a:t>28 days notice required to withdraw from service</a:t>
            </a:r>
            <a:endParaRPr dirty="0">
              <a:solidFill>
                <a:schemeClr val="dk1"/>
              </a:solidFill>
              <a:latin typeface="Asap"/>
              <a:ea typeface="Asap"/>
              <a:cs typeface="Asap"/>
              <a:sym typeface="Asap"/>
            </a:endParaRPr>
          </a:p>
        </p:txBody>
      </p:sp>
      <p:sp>
        <p:nvSpPr>
          <p:cNvPr id="14" name="Title 1">
            <a:extLst>
              <a:ext uri="{FF2B5EF4-FFF2-40B4-BE49-F238E27FC236}">
                <a16:creationId xmlns:a16="http://schemas.microsoft.com/office/drawing/2014/main" id="{FD4485AD-F117-0F5B-3E23-8A90DABB883D}"/>
              </a:ext>
            </a:extLst>
          </p:cNvPr>
          <p:cNvSpPr txBox="1">
            <a:spLocks/>
          </p:cNvSpPr>
          <p:nvPr/>
        </p:nvSpPr>
        <p:spPr>
          <a:xfrm>
            <a:off x="838200" y="4042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t>Smoking Cessation Service - challenges</a:t>
            </a:r>
            <a:endParaRPr lang="en-GB" sz="4000" i="1" dirty="0"/>
          </a:p>
        </p:txBody>
      </p:sp>
      <p:sp>
        <p:nvSpPr>
          <p:cNvPr id="15" name="Rectangle 14">
            <a:extLst>
              <a:ext uri="{FF2B5EF4-FFF2-40B4-BE49-F238E27FC236}">
                <a16:creationId xmlns:a16="http://schemas.microsoft.com/office/drawing/2014/main" id="{74508874-F196-A805-807B-C12ADC6F8003}"/>
              </a:ext>
            </a:extLst>
          </p:cNvPr>
          <p:cNvSpPr/>
          <p:nvPr/>
        </p:nvSpPr>
        <p:spPr>
          <a:xfrm>
            <a:off x="666572" y="4298534"/>
            <a:ext cx="10759155" cy="24611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2327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7CF7E-525B-D598-44CD-8B55A752C4B8}"/>
              </a:ext>
            </a:extLst>
          </p:cNvPr>
          <p:cNvSpPr>
            <a:spLocks noGrp="1"/>
          </p:cNvSpPr>
          <p:nvPr>
            <p:ph type="title"/>
          </p:nvPr>
        </p:nvSpPr>
        <p:spPr/>
        <p:txBody>
          <a:bodyPr>
            <a:normAutofit/>
          </a:bodyPr>
          <a:lstStyle/>
          <a:p>
            <a:r>
              <a:rPr lang="en-GB" sz="4000" dirty="0"/>
              <a:t>GP CPCS</a:t>
            </a:r>
          </a:p>
        </p:txBody>
      </p:sp>
      <p:sp>
        <p:nvSpPr>
          <p:cNvPr id="7" name="Text Placeholder 6">
            <a:extLst>
              <a:ext uri="{FF2B5EF4-FFF2-40B4-BE49-F238E27FC236}">
                <a16:creationId xmlns:a16="http://schemas.microsoft.com/office/drawing/2014/main" id="{4887944F-7998-B1E4-D588-09FD8574CF8D}"/>
              </a:ext>
            </a:extLst>
          </p:cNvPr>
          <p:cNvSpPr>
            <a:spLocks noGrp="1"/>
          </p:cNvSpPr>
          <p:nvPr>
            <p:ph type="body" sz="quarter" idx="3"/>
          </p:nvPr>
        </p:nvSpPr>
        <p:spPr>
          <a:xfrm>
            <a:off x="6096001" y="614904"/>
            <a:ext cx="5332412" cy="823348"/>
          </a:xfrm>
        </p:spPr>
        <p:txBody>
          <a:bodyPr anchor="ctr">
            <a:normAutofit/>
          </a:bodyPr>
          <a:lstStyle/>
          <a:p>
            <a:r>
              <a:rPr lang="en-GB" sz="4000" b="0" dirty="0">
                <a:latin typeface="+mj-lt"/>
              </a:rPr>
              <a:t>GP CPCS - challenges</a:t>
            </a:r>
          </a:p>
        </p:txBody>
      </p:sp>
      <p:pic>
        <p:nvPicPr>
          <p:cNvPr id="9" name="Content Placeholder 8">
            <a:extLst>
              <a:ext uri="{FF2B5EF4-FFF2-40B4-BE49-F238E27FC236}">
                <a16:creationId xmlns:a16="http://schemas.microsoft.com/office/drawing/2014/main" id="{2AB07D84-1CC1-024B-C72F-C9458755FD37}"/>
              </a:ext>
            </a:extLst>
          </p:cNvPr>
          <p:cNvPicPr>
            <a:picLocks noGrp="1" noChangeAspect="1"/>
          </p:cNvPicPr>
          <p:nvPr>
            <p:ph sz="half" idx="2"/>
          </p:nvPr>
        </p:nvPicPr>
        <p:blipFill>
          <a:blip r:embed="rId3"/>
          <a:stretch>
            <a:fillRect/>
          </a:stretch>
        </p:blipFill>
        <p:spPr>
          <a:xfrm>
            <a:off x="308023" y="1766192"/>
            <a:ext cx="5546888" cy="3573521"/>
          </a:xfrm>
          <a:prstGeom prst="rect">
            <a:avLst/>
          </a:prstGeom>
        </p:spPr>
      </p:pic>
      <p:sp>
        <p:nvSpPr>
          <p:cNvPr id="10" name="Google Shape;2458;p55">
            <a:extLst>
              <a:ext uri="{FF2B5EF4-FFF2-40B4-BE49-F238E27FC236}">
                <a16:creationId xmlns:a16="http://schemas.microsoft.com/office/drawing/2014/main" id="{5E4649B6-0F6A-A5CA-0C50-1D895E4CFE2F}"/>
              </a:ext>
            </a:extLst>
          </p:cNvPr>
          <p:cNvSpPr txBox="1"/>
          <p:nvPr/>
        </p:nvSpPr>
        <p:spPr>
          <a:xfrm>
            <a:off x="6096000" y="1688595"/>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CLOSURES</a:t>
            </a:r>
            <a:endParaRPr sz="2400" b="1" dirty="0">
              <a:solidFill>
                <a:schemeClr val="dk1"/>
              </a:solidFill>
              <a:latin typeface="Fira Sans Condensed"/>
              <a:ea typeface="Fira Sans Condensed"/>
              <a:cs typeface="Fira Sans Condensed"/>
              <a:sym typeface="Fira Sans Condensed"/>
            </a:endParaRPr>
          </a:p>
        </p:txBody>
      </p:sp>
      <p:sp>
        <p:nvSpPr>
          <p:cNvPr id="11" name="Google Shape;2463;p55">
            <a:extLst>
              <a:ext uri="{FF2B5EF4-FFF2-40B4-BE49-F238E27FC236}">
                <a16:creationId xmlns:a16="http://schemas.microsoft.com/office/drawing/2014/main" id="{D0CA52AB-61F4-2C85-CB1B-0A24DC539BC8}"/>
              </a:ext>
            </a:extLst>
          </p:cNvPr>
          <p:cNvSpPr txBox="1"/>
          <p:nvPr/>
        </p:nvSpPr>
        <p:spPr>
          <a:xfrm>
            <a:off x="6096000" y="2747986"/>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dk1"/>
                </a:solidFill>
                <a:latin typeface="Asap"/>
                <a:ea typeface="Asap"/>
                <a:cs typeface="Asap"/>
                <a:sym typeface="Asap"/>
              </a:rPr>
              <a:t>Driving lack of confidence with GP practices &amp; patients</a:t>
            </a:r>
            <a:endParaRPr dirty="0">
              <a:solidFill>
                <a:schemeClr val="dk1"/>
              </a:solidFill>
              <a:latin typeface="Asap"/>
              <a:ea typeface="Asap"/>
              <a:cs typeface="Asap"/>
              <a:sym typeface="Asap"/>
            </a:endParaRPr>
          </a:p>
        </p:txBody>
      </p:sp>
      <p:sp>
        <p:nvSpPr>
          <p:cNvPr id="12" name="Google Shape;2459;p55">
            <a:extLst>
              <a:ext uri="{FF2B5EF4-FFF2-40B4-BE49-F238E27FC236}">
                <a16:creationId xmlns:a16="http://schemas.microsoft.com/office/drawing/2014/main" id="{DE67F590-B3E0-1EAF-C280-15305377A6CC}"/>
              </a:ext>
            </a:extLst>
          </p:cNvPr>
          <p:cNvSpPr txBox="1"/>
          <p:nvPr/>
        </p:nvSpPr>
        <p:spPr>
          <a:xfrm>
            <a:off x="7706272" y="1691199"/>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CONTACT</a:t>
            </a:r>
            <a:endParaRPr sz="2400" b="1" dirty="0">
              <a:solidFill>
                <a:schemeClr val="dk1"/>
              </a:solidFill>
              <a:latin typeface="Fira Sans Condensed"/>
              <a:ea typeface="Fira Sans Condensed"/>
              <a:cs typeface="Fira Sans Condensed"/>
              <a:sym typeface="Fira Sans Condensed"/>
            </a:endParaRPr>
          </a:p>
        </p:txBody>
      </p:sp>
      <p:sp>
        <p:nvSpPr>
          <p:cNvPr id="13" name="Google Shape;2464;p55">
            <a:extLst>
              <a:ext uri="{FF2B5EF4-FFF2-40B4-BE49-F238E27FC236}">
                <a16:creationId xmlns:a16="http://schemas.microsoft.com/office/drawing/2014/main" id="{5BF470BE-5707-722F-09EB-6099320768C6}"/>
              </a:ext>
            </a:extLst>
          </p:cNvPr>
          <p:cNvSpPr txBox="1"/>
          <p:nvPr/>
        </p:nvSpPr>
        <p:spPr>
          <a:xfrm>
            <a:off x="7706272" y="2745382"/>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dk1"/>
                </a:solidFill>
                <a:latin typeface="Asap"/>
                <a:ea typeface="Asap"/>
                <a:cs typeface="Asap"/>
                <a:sym typeface="Asap"/>
              </a:rPr>
              <a:t>Patients not being contacted within the agreed 4 hours </a:t>
            </a:r>
            <a:endParaRPr lang="en" dirty="0">
              <a:solidFill>
                <a:schemeClr val="dk1"/>
              </a:solidFill>
              <a:latin typeface="Asap"/>
              <a:ea typeface="Asap"/>
              <a:cs typeface="Asap"/>
              <a:sym typeface="Asap"/>
            </a:endParaRPr>
          </a:p>
        </p:txBody>
      </p:sp>
      <p:sp>
        <p:nvSpPr>
          <p:cNvPr id="14" name="Google Shape;2460;p55">
            <a:extLst>
              <a:ext uri="{FF2B5EF4-FFF2-40B4-BE49-F238E27FC236}">
                <a16:creationId xmlns:a16="http://schemas.microsoft.com/office/drawing/2014/main" id="{F31A2363-2BA1-AB02-DF3C-FA4416D6A99A}"/>
              </a:ext>
            </a:extLst>
          </p:cNvPr>
          <p:cNvSpPr txBox="1"/>
          <p:nvPr/>
        </p:nvSpPr>
        <p:spPr>
          <a:xfrm>
            <a:off x="9424169" y="1688595"/>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REFERRALS</a:t>
            </a:r>
            <a:endParaRPr sz="2400" b="1" dirty="0">
              <a:solidFill>
                <a:schemeClr val="dk1"/>
              </a:solidFill>
              <a:latin typeface="Fira Sans Condensed"/>
              <a:ea typeface="Fira Sans Condensed"/>
              <a:cs typeface="Fira Sans Condensed"/>
              <a:sym typeface="Fira Sans Condensed"/>
            </a:endParaRPr>
          </a:p>
        </p:txBody>
      </p:sp>
      <p:sp>
        <p:nvSpPr>
          <p:cNvPr id="15" name="Google Shape;2465;p55">
            <a:extLst>
              <a:ext uri="{FF2B5EF4-FFF2-40B4-BE49-F238E27FC236}">
                <a16:creationId xmlns:a16="http://schemas.microsoft.com/office/drawing/2014/main" id="{A197BC01-16B7-B1BA-CC89-6A090A5B248C}"/>
              </a:ext>
            </a:extLst>
          </p:cNvPr>
          <p:cNvSpPr txBox="1"/>
          <p:nvPr/>
        </p:nvSpPr>
        <p:spPr>
          <a:xfrm>
            <a:off x="9424169" y="3310553"/>
            <a:ext cx="17181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dk1"/>
                </a:solidFill>
                <a:latin typeface="Asap"/>
                <a:ea typeface="Asap"/>
                <a:cs typeface="Asap"/>
                <a:sym typeface="Asap"/>
              </a:rPr>
              <a:t>Referrals not being picked up - should be checking NHS mail 3 times a day</a:t>
            </a:r>
          </a:p>
        </p:txBody>
      </p:sp>
      <p:sp>
        <p:nvSpPr>
          <p:cNvPr id="16" name="Google Shape;2457;p55">
            <a:extLst>
              <a:ext uri="{FF2B5EF4-FFF2-40B4-BE49-F238E27FC236}">
                <a16:creationId xmlns:a16="http://schemas.microsoft.com/office/drawing/2014/main" id="{CB7ADCD8-7CE7-B834-FCA7-5B32449425E9}"/>
              </a:ext>
            </a:extLst>
          </p:cNvPr>
          <p:cNvSpPr txBox="1"/>
          <p:nvPr/>
        </p:nvSpPr>
        <p:spPr>
          <a:xfrm>
            <a:off x="6172378" y="3568451"/>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LOCUMS</a:t>
            </a:r>
            <a:endParaRPr sz="2400" b="1" dirty="0">
              <a:solidFill>
                <a:schemeClr val="dk1"/>
              </a:solidFill>
              <a:latin typeface="Fira Sans Condensed"/>
              <a:ea typeface="Fira Sans Condensed"/>
              <a:cs typeface="Fira Sans Condensed"/>
              <a:sym typeface="Fira Sans Condensed"/>
            </a:endParaRPr>
          </a:p>
        </p:txBody>
      </p:sp>
      <p:sp>
        <p:nvSpPr>
          <p:cNvPr id="17" name="Google Shape;2462;p55">
            <a:extLst>
              <a:ext uri="{FF2B5EF4-FFF2-40B4-BE49-F238E27FC236}">
                <a16:creationId xmlns:a16="http://schemas.microsoft.com/office/drawing/2014/main" id="{4DC26F4D-95C0-79A6-2F63-75BB17455FC1}"/>
              </a:ext>
            </a:extLst>
          </p:cNvPr>
          <p:cNvSpPr txBox="1"/>
          <p:nvPr/>
        </p:nvSpPr>
        <p:spPr>
          <a:xfrm>
            <a:off x="6172378" y="4934948"/>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dk1"/>
                </a:solidFill>
                <a:latin typeface="Asap"/>
                <a:ea typeface="Asap"/>
                <a:cs typeface="Asap"/>
                <a:sym typeface="Asap"/>
              </a:rPr>
              <a:t>Locums can &amp; should deliver the service – it’s a minor illness consultation</a:t>
            </a:r>
            <a:endParaRPr dirty="0">
              <a:solidFill>
                <a:schemeClr val="dk1"/>
              </a:solidFill>
              <a:latin typeface="Asap"/>
              <a:ea typeface="Asap"/>
              <a:cs typeface="Asap"/>
              <a:sym typeface="Asap"/>
            </a:endParaRPr>
          </a:p>
        </p:txBody>
      </p:sp>
      <p:sp>
        <p:nvSpPr>
          <p:cNvPr id="18" name="Google Shape;2461;p55">
            <a:extLst>
              <a:ext uri="{FF2B5EF4-FFF2-40B4-BE49-F238E27FC236}">
                <a16:creationId xmlns:a16="http://schemas.microsoft.com/office/drawing/2014/main" id="{37717C56-0263-C90E-C3E8-185643F1A133}"/>
              </a:ext>
            </a:extLst>
          </p:cNvPr>
          <p:cNvSpPr txBox="1"/>
          <p:nvPr/>
        </p:nvSpPr>
        <p:spPr>
          <a:xfrm>
            <a:off x="8087781" y="3552953"/>
            <a:ext cx="1714500" cy="4848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400" b="1" dirty="0">
                <a:solidFill>
                  <a:schemeClr val="dk1"/>
                </a:solidFill>
                <a:latin typeface="Fira Sans Condensed"/>
                <a:ea typeface="Fira Sans Condensed"/>
                <a:cs typeface="Fira Sans Condensed"/>
                <a:sym typeface="Fira Sans Condensed"/>
              </a:rPr>
              <a:t>INFO</a:t>
            </a:r>
            <a:endParaRPr sz="2400" b="1" dirty="0">
              <a:solidFill>
                <a:schemeClr val="dk1"/>
              </a:solidFill>
              <a:latin typeface="Fira Sans Condensed"/>
              <a:ea typeface="Fira Sans Condensed"/>
              <a:cs typeface="Fira Sans Condensed"/>
              <a:sym typeface="Fira Sans Condensed"/>
            </a:endParaRPr>
          </a:p>
        </p:txBody>
      </p:sp>
      <p:sp>
        <p:nvSpPr>
          <p:cNvPr id="19" name="Google Shape;2466;p55">
            <a:extLst>
              <a:ext uri="{FF2B5EF4-FFF2-40B4-BE49-F238E27FC236}">
                <a16:creationId xmlns:a16="http://schemas.microsoft.com/office/drawing/2014/main" id="{F501EEC9-652A-0DD2-CC0E-7D3B1A58BE02}"/>
              </a:ext>
            </a:extLst>
          </p:cNvPr>
          <p:cNvSpPr txBox="1"/>
          <p:nvPr/>
        </p:nvSpPr>
        <p:spPr>
          <a:xfrm>
            <a:off x="7968393" y="3996839"/>
            <a:ext cx="1953276" cy="1180509"/>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GB" dirty="0">
                <a:solidFill>
                  <a:schemeClr val="dk1"/>
                </a:solidFill>
                <a:latin typeface="Asap"/>
                <a:ea typeface="Asap"/>
                <a:cs typeface="Asap"/>
                <a:sym typeface="Asap"/>
              </a:rPr>
              <a:t>Need to complete full, contemporaneous notes on PO</a:t>
            </a:r>
          </a:p>
        </p:txBody>
      </p:sp>
      <p:sp>
        <p:nvSpPr>
          <p:cNvPr id="20" name="Rectangle 19">
            <a:extLst>
              <a:ext uri="{FF2B5EF4-FFF2-40B4-BE49-F238E27FC236}">
                <a16:creationId xmlns:a16="http://schemas.microsoft.com/office/drawing/2014/main" id="{19E5D853-4BA4-57BE-4F87-C11245DFA3F6}"/>
              </a:ext>
            </a:extLst>
          </p:cNvPr>
          <p:cNvSpPr/>
          <p:nvPr/>
        </p:nvSpPr>
        <p:spPr>
          <a:xfrm>
            <a:off x="6096000" y="614905"/>
            <a:ext cx="5332412" cy="51107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2331503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550</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Asap</vt:lpstr>
      <vt:lpstr>Bebas Neue</vt:lpstr>
      <vt:lpstr>Calibri</vt:lpstr>
      <vt:lpstr>Calibri Light</vt:lpstr>
      <vt:lpstr>Fira Sans Condensed</vt:lpstr>
      <vt:lpstr>Office Theme</vt:lpstr>
      <vt:lpstr>PowerPoint Presentation</vt:lpstr>
      <vt:lpstr>PowerPoint Presentation</vt:lpstr>
      <vt:lpstr>DMS Essential service</vt:lpstr>
      <vt:lpstr>Smoking Cessation Service Advanced service</vt:lpstr>
      <vt:lpstr>GP CPCS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White</dc:creator>
  <cp:lastModifiedBy>Sue Taylor</cp:lastModifiedBy>
  <cp:revision>15</cp:revision>
  <dcterms:created xsi:type="dcterms:W3CDTF">2022-08-24T14:22:16Z</dcterms:created>
  <dcterms:modified xsi:type="dcterms:W3CDTF">2022-10-12T13:40:34Z</dcterms:modified>
</cp:coreProperties>
</file>