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13" r:id="rId3"/>
    <p:sldId id="309" r:id="rId4"/>
    <p:sldId id="314" r:id="rId5"/>
    <p:sldId id="310" r:id="rId6"/>
    <p:sldId id="303" r:id="rId7"/>
    <p:sldId id="307" r:id="rId8"/>
    <p:sldId id="306" r:id="rId9"/>
    <p:sldId id="311" r:id="rId10"/>
    <p:sldId id="312" r:id="rId11"/>
    <p:sldId id="31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D"/>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9"/>
    <p:restoredTop sz="94654"/>
  </p:normalViewPr>
  <p:slideViewPr>
    <p:cSldViewPr>
      <p:cViewPr varScale="1">
        <p:scale>
          <a:sx n="70" d="100"/>
          <a:sy n="70" d="100"/>
        </p:scale>
        <p:origin x="900" y="54"/>
      </p:cViewPr>
      <p:guideLst>
        <p:guide orient="horz" pos="2160"/>
        <p:guide pos="2880"/>
      </p:guideLst>
    </p:cSldViewPr>
  </p:slideViewPr>
  <p:outlineViewPr>
    <p:cViewPr>
      <p:scale>
        <a:sx n="33" d="100"/>
        <a:sy n="33" d="100"/>
      </p:scale>
      <p:origin x="0" y="-27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102F6-24F8-4E19-9A9F-BC1C7D047CBF}" type="datetimeFigureOut">
              <a:rPr lang="en-GB" smtClean="0"/>
              <a:t>25/10/2023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59BC75-0BA8-4047-A6F1-5A2681A07429}" type="slidenum">
              <a:rPr lang="en-GB" smtClean="0"/>
              <a:t>‹#›</a:t>
            </a:fld>
            <a:endParaRPr lang="en-GB" dirty="0"/>
          </a:p>
        </p:txBody>
      </p:sp>
    </p:spTree>
    <p:extLst>
      <p:ext uri="{BB962C8B-B14F-4D97-AF65-F5344CB8AC3E}">
        <p14:creationId xmlns:p14="http://schemas.microsoft.com/office/powerpoint/2010/main" val="37956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59BC75-0BA8-4047-A6F1-5A2681A07429}" type="slidenum">
              <a:rPr lang="en-GB" smtClean="0"/>
              <a:t>1</a:t>
            </a:fld>
            <a:endParaRPr lang="en-GB" dirty="0"/>
          </a:p>
        </p:txBody>
      </p:sp>
    </p:spTree>
    <p:extLst>
      <p:ext uri="{BB962C8B-B14F-4D97-AF65-F5344CB8AC3E}">
        <p14:creationId xmlns:p14="http://schemas.microsoft.com/office/powerpoint/2010/main" val="3588358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8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000" y="2276872"/>
            <a:ext cx="8604480" cy="2232249"/>
          </a:xfrm>
        </p:spPr>
        <p:txBody>
          <a:bodyPr>
            <a:normAutofit/>
          </a:bodyPr>
          <a:lstStyle>
            <a:lvl1pPr algn="l">
              <a:defRPr sz="3500"/>
            </a:lvl1pPr>
          </a:lstStyle>
          <a:p>
            <a:r>
              <a:rPr lang="en-US" dirty="0"/>
              <a:t>Click to edit Master title style</a:t>
            </a:r>
            <a:endParaRPr lang="en-GB" dirty="0"/>
          </a:p>
        </p:txBody>
      </p:sp>
    </p:spTree>
    <p:extLst>
      <p:ext uri="{BB962C8B-B14F-4D97-AF65-F5344CB8AC3E}">
        <p14:creationId xmlns:p14="http://schemas.microsoft.com/office/powerpoint/2010/main" val="400565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9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016" y="404664"/>
            <a:ext cx="4176464" cy="1080120"/>
          </a:xfrm>
        </p:spPr>
        <p:txBody>
          <a:bodyPr>
            <a:normAutofit/>
          </a:bodyPr>
          <a:lstStyle>
            <a:lvl1pPr>
              <a:defRPr sz="2200"/>
            </a:lvl1pPr>
          </a:lstStyle>
          <a:p>
            <a:r>
              <a:rPr lang="en-US" dirty="0"/>
              <a:t>Click to edit Master title style</a:t>
            </a:r>
            <a:endParaRPr lang="en-GB" dirty="0"/>
          </a:p>
        </p:txBody>
      </p:sp>
      <p:sp>
        <p:nvSpPr>
          <p:cNvPr id="3" name="Content Placeholder 2"/>
          <p:cNvSpPr>
            <a:spLocks noGrp="1"/>
          </p:cNvSpPr>
          <p:nvPr>
            <p:ph idx="1"/>
          </p:nvPr>
        </p:nvSpPr>
        <p:spPr>
          <a:xfrm>
            <a:off x="288000" y="2088000"/>
            <a:ext cx="8604480" cy="37892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0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9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016" y="404664"/>
            <a:ext cx="4176000" cy="108012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88000" y="2088000"/>
            <a:ext cx="4211992" cy="3789271"/>
          </a:xfrm>
        </p:spPr>
        <p:txBody>
          <a:bodyPr/>
          <a:lstStyle>
            <a:lvl1pPr>
              <a:defRPr sz="16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088000"/>
            <a:ext cx="4243816" cy="3789271"/>
          </a:xfrm>
        </p:spPr>
        <p:txBody>
          <a:bodyPr/>
          <a:lstStyle>
            <a:lvl1pPr>
              <a:defRPr sz="16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030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title bar">
    <p:bg>
      <p:bgPr>
        <a:blipFill dpi="0" rotWithShape="1">
          <a:blip r:embed="rId2">
            <a:lum/>
          </a:blip>
          <a:srcRect/>
          <a:stretch>
            <a:fillRect t="9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016" y="404664"/>
            <a:ext cx="4176000" cy="108012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88000" y="2348881"/>
            <a:ext cx="4139984" cy="3528391"/>
          </a:xfrm>
        </p:spPr>
        <p:txBody>
          <a:bodyPr/>
          <a:lstStyle>
            <a:lvl1pPr>
              <a:defRPr sz="16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348880"/>
            <a:ext cx="4244280" cy="3528391"/>
          </a:xfrm>
        </p:spPr>
        <p:txBody>
          <a:bodyPr/>
          <a:lstStyle>
            <a:lvl1pPr>
              <a:defRPr sz="16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sz="half" idx="10"/>
          </p:nvPr>
        </p:nvSpPr>
        <p:spPr>
          <a:xfrm>
            <a:off x="288000" y="1988840"/>
            <a:ext cx="5148128" cy="260879"/>
          </a:xfrm>
        </p:spPr>
        <p:txBody>
          <a:bodyPr/>
          <a:lstStyle>
            <a:lvl1pPr marL="0" indent="0">
              <a:buNone/>
              <a:defRPr sz="16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a:t>
            </a:r>
          </a:p>
        </p:txBody>
      </p:sp>
    </p:spTree>
    <p:extLst>
      <p:ext uri="{BB962C8B-B14F-4D97-AF65-F5344CB8AC3E}">
        <p14:creationId xmlns:p14="http://schemas.microsoft.com/office/powerpoint/2010/main" val="38718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9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016" y="404664"/>
            <a:ext cx="4176000" cy="108012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1727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9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83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2008422"/>
          </a:xfrm>
          <a:prstGeom prst="rect">
            <a:avLst/>
          </a:prstGeom>
        </p:spPr>
      </p:pic>
      <p:sp>
        <p:nvSpPr>
          <p:cNvPr id="2" name="Title Placeholder 1"/>
          <p:cNvSpPr>
            <a:spLocks noGrp="1"/>
          </p:cNvSpPr>
          <p:nvPr>
            <p:ph type="title"/>
          </p:nvPr>
        </p:nvSpPr>
        <p:spPr>
          <a:xfrm>
            <a:off x="4716016" y="404664"/>
            <a:ext cx="4104456" cy="1080120"/>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88000" y="2088000"/>
            <a:ext cx="8532472" cy="386127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1776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4" r:id="rId5"/>
    <p:sldLayoutId id="2147483655" r:id="rId6"/>
  </p:sldLayoutIdLst>
  <p:txStyles>
    <p:titleStyle>
      <a:lvl1pPr algn="r" defTabSz="914400" rtl="0" eaLnBrk="1" latinLnBrk="0" hangingPunct="1">
        <a:spcBef>
          <a:spcPct val="0"/>
        </a:spcBef>
        <a:buNone/>
        <a:defRPr sz="2200" b="1" kern="1200">
          <a:solidFill>
            <a:srgbClr val="4B4B4D"/>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1600" b="0" i="0" kern="1200">
          <a:solidFill>
            <a:srgbClr val="4B4B4D"/>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1600" b="0" i="0" kern="1200">
          <a:solidFill>
            <a:srgbClr val="4B4B4D"/>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1400" b="0" i="0" kern="1200">
          <a:solidFill>
            <a:srgbClr val="4B4B4D"/>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1400" b="0" i="0" kern="1200">
          <a:solidFill>
            <a:srgbClr val="4B4B4D"/>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1400" b="0" i="0" kern="1200">
          <a:solidFill>
            <a:srgbClr val="4B4B4D"/>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gareth@orionmedical.co.uk"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269760" y="2132856"/>
            <a:ext cx="8604480" cy="2952328"/>
          </a:xfrm>
        </p:spPr>
        <p:txBody>
          <a:bodyPr>
            <a:normAutofit fontScale="90000"/>
          </a:bodyPr>
          <a:lstStyle/>
          <a:p>
            <a:pPr algn="ctr"/>
            <a:r>
              <a:rPr lang="en-US" dirty="0"/>
              <a:t>                </a:t>
            </a:r>
            <a:br>
              <a:rPr lang="en-US" dirty="0"/>
            </a:br>
            <a:r>
              <a:rPr lang="en-US" u="sng" dirty="0"/>
              <a:t>Welcome to Orion Medical Supplies</a:t>
            </a:r>
            <a:br>
              <a:rPr lang="en-US" dirty="0"/>
            </a:br>
            <a:br>
              <a:rPr lang="en-US" dirty="0"/>
            </a:br>
            <a:r>
              <a:rPr lang="en-US" dirty="0"/>
              <a:t>A guide to the pharmacy Single Kits available across the Devon CC scheme</a:t>
            </a:r>
            <a:br>
              <a:rPr lang="en-US" dirty="0"/>
            </a:br>
            <a:br>
              <a:rPr lang="en-US" dirty="0"/>
            </a:br>
            <a:br>
              <a:rPr lang="en-US" dirty="0"/>
            </a:br>
            <a:br>
              <a:rPr lang="en-US" dirty="0"/>
            </a:br>
            <a:endParaRPr lang="en-US" dirty="0"/>
          </a:p>
        </p:txBody>
      </p:sp>
      <p:pic>
        <p:nvPicPr>
          <p:cNvPr id="3" name="Picture 2" descr="A picture containing font, graphics, logo, graphic design&#10;&#10;Description automatically generated">
            <a:extLst>
              <a:ext uri="{FF2B5EF4-FFF2-40B4-BE49-F238E27FC236}">
                <a16:creationId xmlns:a16="http://schemas.microsoft.com/office/drawing/2014/main" id="{FC2A0632-7EDA-0F52-468F-BDC96BE79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077072"/>
            <a:ext cx="4826000" cy="1689100"/>
          </a:xfrm>
          <a:prstGeom prst="rect">
            <a:avLst/>
          </a:prstGeom>
        </p:spPr>
      </p:pic>
    </p:spTree>
    <p:extLst>
      <p:ext uri="{BB962C8B-B14F-4D97-AF65-F5344CB8AC3E}">
        <p14:creationId xmlns:p14="http://schemas.microsoft.com/office/powerpoint/2010/main" val="2796556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E924-A9C8-2055-117B-92854D7B4658}"/>
              </a:ext>
            </a:extLst>
          </p:cNvPr>
          <p:cNvSpPr>
            <a:spLocks noGrp="1"/>
          </p:cNvSpPr>
          <p:nvPr>
            <p:ph type="title"/>
          </p:nvPr>
        </p:nvSpPr>
        <p:spPr/>
        <p:txBody>
          <a:bodyPr/>
          <a:lstStyle/>
          <a:p>
            <a:r>
              <a:rPr lang="en-US" dirty="0"/>
              <a:t>Peer Distribution &amp; Increased Returns Rates</a:t>
            </a:r>
          </a:p>
        </p:txBody>
      </p:sp>
      <p:sp>
        <p:nvSpPr>
          <p:cNvPr id="3" name="Content Placeholder 2">
            <a:extLst>
              <a:ext uri="{FF2B5EF4-FFF2-40B4-BE49-F238E27FC236}">
                <a16:creationId xmlns:a16="http://schemas.microsoft.com/office/drawing/2014/main" id="{3B35F83D-A9DD-E080-4E05-417D3C534164}"/>
              </a:ext>
            </a:extLst>
          </p:cNvPr>
          <p:cNvSpPr>
            <a:spLocks noGrp="1"/>
          </p:cNvSpPr>
          <p:nvPr>
            <p:ph idx="1"/>
          </p:nvPr>
        </p:nvSpPr>
        <p:spPr/>
        <p:txBody>
          <a:bodyPr>
            <a:normAutofit/>
          </a:bodyPr>
          <a:lstStyle/>
          <a:p>
            <a:r>
              <a:rPr lang="en-US" dirty="0"/>
              <a:t>You should continue to allow peer distribution of clean injecting equipment from your pharmacies</a:t>
            </a:r>
          </a:p>
          <a:p>
            <a:r>
              <a:rPr lang="en-US" dirty="0"/>
              <a:t>You should not limit the number of Single Kits a client receives</a:t>
            </a:r>
          </a:p>
          <a:p>
            <a:r>
              <a:rPr lang="en-US" dirty="0"/>
              <a:t>The Single Kit model allows clients to take exactly what they require; they are no longer forced to take a larger pharmacy pack if they only require 2-3 pieces of equipment</a:t>
            </a:r>
          </a:p>
          <a:p>
            <a:r>
              <a:rPr lang="en-US" dirty="0"/>
              <a:t>This will automatically decrease the amount of drug litter being reported in the local area</a:t>
            </a:r>
          </a:p>
          <a:p>
            <a:r>
              <a:rPr lang="en-US" dirty="0"/>
              <a:t>A client will only take what they need, there is no sense in them taking extra</a:t>
            </a:r>
          </a:p>
          <a:p>
            <a:r>
              <a:rPr lang="en-US" dirty="0"/>
              <a:t>As each Single Kit contains an individual single use sharps bin the Single Kit promotes point of use disposal of used equipment</a:t>
            </a:r>
          </a:p>
          <a:p>
            <a:r>
              <a:rPr lang="en-US" dirty="0"/>
              <a:t>Disposing of used equipment at point of use means that this can not be shared or reused, this simple act can help to reduce the spread of BBV’s such as Hep B, Hep C, and HIV</a:t>
            </a:r>
          </a:p>
          <a:p>
            <a:r>
              <a:rPr lang="en-US" dirty="0"/>
              <a:t>Encouraging your clients to return their individual sharps bins more frequently will help you to develop a better relationship with your clients. This relationship can lead to further healthcare interventions, and a greater respect and understanding of their situation</a:t>
            </a:r>
          </a:p>
          <a:p>
            <a:endParaRPr lang="en-US" dirty="0"/>
          </a:p>
          <a:p>
            <a:endParaRPr lang="en-US" dirty="0"/>
          </a:p>
        </p:txBody>
      </p:sp>
    </p:spTree>
    <p:extLst>
      <p:ext uri="{BB962C8B-B14F-4D97-AF65-F5344CB8AC3E}">
        <p14:creationId xmlns:p14="http://schemas.microsoft.com/office/powerpoint/2010/main" val="267196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BEBD-FDAA-8434-7AA3-184B8E2CFEAF}"/>
              </a:ext>
            </a:extLst>
          </p:cNvPr>
          <p:cNvSpPr>
            <a:spLocks noGrp="1"/>
          </p:cNvSpPr>
          <p:nvPr>
            <p:ph type="title"/>
          </p:nvPr>
        </p:nvSpPr>
        <p:spPr/>
        <p:txBody>
          <a:bodyPr/>
          <a:lstStyle/>
          <a:p>
            <a:r>
              <a:rPr lang="en-US" dirty="0"/>
              <a:t>Question Time</a:t>
            </a:r>
          </a:p>
        </p:txBody>
      </p:sp>
      <p:pic>
        <p:nvPicPr>
          <p:cNvPr id="5" name="Picture 4" descr="A picture containing colorfulness, lamp, graphics, circle&#10;&#10;Description automatically generated">
            <a:extLst>
              <a:ext uri="{FF2B5EF4-FFF2-40B4-BE49-F238E27FC236}">
                <a16:creationId xmlns:a16="http://schemas.microsoft.com/office/drawing/2014/main" id="{DF76E707-33C6-169E-BEA9-650FA0570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04864"/>
            <a:ext cx="3528392" cy="3744416"/>
          </a:xfrm>
          <a:prstGeom prst="rect">
            <a:avLst/>
          </a:prstGeom>
        </p:spPr>
      </p:pic>
      <p:sp>
        <p:nvSpPr>
          <p:cNvPr id="6" name="TextBox 5">
            <a:extLst>
              <a:ext uri="{FF2B5EF4-FFF2-40B4-BE49-F238E27FC236}">
                <a16:creationId xmlns:a16="http://schemas.microsoft.com/office/drawing/2014/main" id="{EA168F68-9399-CDB5-37DE-1875E869308F}"/>
              </a:ext>
            </a:extLst>
          </p:cNvPr>
          <p:cNvSpPr txBox="1"/>
          <p:nvPr/>
        </p:nvSpPr>
        <p:spPr>
          <a:xfrm>
            <a:off x="4011168" y="2084832"/>
            <a:ext cx="4964757" cy="3416320"/>
          </a:xfrm>
          <a:prstGeom prst="rect">
            <a:avLst/>
          </a:prstGeom>
          <a:noFill/>
        </p:spPr>
        <p:txBody>
          <a:bodyPr wrap="none" rtlCol="0">
            <a:spAutoFit/>
          </a:bodyPr>
          <a:lstStyle/>
          <a:p>
            <a:r>
              <a:rPr lang="en-US" dirty="0"/>
              <a:t>Thank you for taking the time to read through this</a:t>
            </a:r>
          </a:p>
          <a:p>
            <a:r>
              <a:rPr lang="en-US" dirty="0"/>
              <a:t>presentation on how the provision of NSP is </a:t>
            </a:r>
          </a:p>
          <a:p>
            <a:r>
              <a:rPr lang="en-US" dirty="0"/>
              <a:t>changing across Devon as a direct result of the </a:t>
            </a:r>
          </a:p>
          <a:p>
            <a:r>
              <a:rPr lang="en-US" dirty="0"/>
              <a:t>increased levels of drug litter being found locally.</a:t>
            </a:r>
          </a:p>
          <a:p>
            <a:endParaRPr lang="en-US" dirty="0"/>
          </a:p>
          <a:p>
            <a:r>
              <a:rPr lang="en-US" dirty="0"/>
              <a:t>Now is the time for you to ask any questions or</a:t>
            </a:r>
          </a:p>
          <a:p>
            <a:r>
              <a:rPr lang="en-US" dirty="0"/>
              <a:t>raise any queries on this change.</a:t>
            </a:r>
          </a:p>
          <a:p>
            <a:endParaRPr lang="en-US" dirty="0"/>
          </a:p>
          <a:p>
            <a:r>
              <a:rPr lang="en-US" dirty="0"/>
              <a:t>Please email any questions to </a:t>
            </a:r>
          </a:p>
          <a:p>
            <a:r>
              <a:rPr lang="en-US" dirty="0">
                <a:hlinkClick r:id="rId3"/>
              </a:rPr>
              <a:t>gareth@orionmedical.co.uk</a:t>
            </a:r>
            <a:r>
              <a:rPr lang="en-US" dirty="0"/>
              <a:t> who will process these</a:t>
            </a:r>
          </a:p>
          <a:p>
            <a:r>
              <a:rPr lang="en-US" dirty="0"/>
              <a:t>and reply to you directly with an answer or </a:t>
            </a:r>
          </a:p>
          <a:p>
            <a:r>
              <a:rPr lang="en-US" dirty="0"/>
              <a:t>resolution to your issue.</a:t>
            </a:r>
          </a:p>
        </p:txBody>
      </p:sp>
    </p:spTree>
    <p:extLst>
      <p:ext uri="{BB962C8B-B14F-4D97-AF65-F5344CB8AC3E}">
        <p14:creationId xmlns:p14="http://schemas.microsoft.com/office/powerpoint/2010/main" val="360986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75CA-2AAA-B54A-C724-3F354B994EB8}"/>
              </a:ext>
            </a:extLst>
          </p:cNvPr>
          <p:cNvSpPr>
            <a:spLocks noGrp="1"/>
          </p:cNvSpPr>
          <p:nvPr>
            <p:ph type="title"/>
          </p:nvPr>
        </p:nvSpPr>
        <p:spPr/>
        <p:txBody>
          <a:bodyPr/>
          <a:lstStyle/>
          <a:p>
            <a:r>
              <a:rPr lang="en-US" dirty="0"/>
              <a:t>Thank You</a:t>
            </a:r>
          </a:p>
        </p:txBody>
      </p:sp>
      <p:pic>
        <p:nvPicPr>
          <p:cNvPr id="7" name="Picture 6" descr="A person standing at a podium&#10;&#10;Description automatically generated with medium confidence">
            <a:extLst>
              <a:ext uri="{FF2B5EF4-FFF2-40B4-BE49-F238E27FC236}">
                <a16:creationId xmlns:a16="http://schemas.microsoft.com/office/drawing/2014/main" id="{84A0DD9C-24B5-B6DA-B2BA-A796D6451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6"/>
            <a:ext cx="5040560" cy="3199134"/>
          </a:xfrm>
          <a:prstGeom prst="rect">
            <a:avLst/>
          </a:prstGeom>
        </p:spPr>
      </p:pic>
      <p:sp>
        <p:nvSpPr>
          <p:cNvPr id="8" name="TextBox 7">
            <a:extLst>
              <a:ext uri="{FF2B5EF4-FFF2-40B4-BE49-F238E27FC236}">
                <a16:creationId xmlns:a16="http://schemas.microsoft.com/office/drawing/2014/main" id="{CCF3442C-AF09-9EA1-F812-F9DAF2D8839B}"/>
              </a:ext>
            </a:extLst>
          </p:cNvPr>
          <p:cNvSpPr txBox="1"/>
          <p:nvPr/>
        </p:nvSpPr>
        <p:spPr>
          <a:xfrm>
            <a:off x="451104" y="5535168"/>
            <a:ext cx="5078378" cy="646331"/>
          </a:xfrm>
          <a:prstGeom prst="rect">
            <a:avLst/>
          </a:prstGeom>
          <a:noFill/>
        </p:spPr>
        <p:txBody>
          <a:bodyPr wrap="none" rtlCol="0">
            <a:spAutoFit/>
          </a:bodyPr>
          <a:lstStyle/>
          <a:p>
            <a:r>
              <a:rPr lang="en-US" dirty="0"/>
              <a:t>Richard Merrifield – </a:t>
            </a:r>
            <a:r>
              <a:rPr lang="en-US" b="1" dirty="0"/>
              <a:t>Senior Commissioning Manager</a:t>
            </a:r>
          </a:p>
          <a:p>
            <a:r>
              <a:rPr lang="en-US" b="1" dirty="0"/>
              <a:t>Devon County Council</a:t>
            </a:r>
          </a:p>
        </p:txBody>
      </p:sp>
      <p:sp>
        <p:nvSpPr>
          <p:cNvPr id="9" name="TextBox 8">
            <a:extLst>
              <a:ext uri="{FF2B5EF4-FFF2-40B4-BE49-F238E27FC236}">
                <a16:creationId xmlns:a16="http://schemas.microsoft.com/office/drawing/2014/main" id="{33923D5F-CA5C-9281-835F-112C5755F6D9}"/>
              </a:ext>
            </a:extLst>
          </p:cNvPr>
          <p:cNvSpPr txBox="1"/>
          <p:nvPr/>
        </p:nvSpPr>
        <p:spPr>
          <a:xfrm>
            <a:off x="5474208" y="2121408"/>
            <a:ext cx="3607783" cy="2862322"/>
          </a:xfrm>
          <a:prstGeom prst="rect">
            <a:avLst/>
          </a:prstGeom>
          <a:noFill/>
        </p:spPr>
        <p:txBody>
          <a:bodyPr wrap="none" rtlCol="0">
            <a:spAutoFit/>
          </a:bodyPr>
          <a:lstStyle/>
          <a:p>
            <a:r>
              <a:rPr lang="en-GB" b="0" i="1" u="none" strike="noStrike" dirty="0">
                <a:solidFill>
                  <a:srgbClr val="212121"/>
                </a:solidFill>
                <a:effectLst/>
                <a:latin typeface="Calibri" panose="020F0502020204030204" pitchFamily="34" charset="0"/>
              </a:rPr>
              <a:t>“I would personally like to open this </a:t>
            </a:r>
          </a:p>
          <a:p>
            <a:r>
              <a:rPr lang="en-GB" b="0" i="1" u="none" strike="noStrike" dirty="0">
                <a:solidFill>
                  <a:srgbClr val="212121"/>
                </a:solidFill>
                <a:effectLst/>
                <a:latin typeface="Calibri" panose="020F0502020204030204" pitchFamily="34" charset="0"/>
              </a:rPr>
              <a:t>presentation with a thank you </a:t>
            </a:r>
          </a:p>
          <a:p>
            <a:r>
              <a:rPr lang="en-GB" b="0" i="1" u="none" strike="noStrike" dirty="0">
                <a:solidFill>
                  <a:srgbClr val="212121"/>
                </a:solidFill>
                <a:effectLst/>
                <a:latin typeface="Calibri" panose="020F0502020204030204" pitchFamily="34" charset="0"/>
              </a:rPr>
              <a:t>too the Community Pharmacies for </a:t>
            </a:r>
          </a:p>
          <a:p>
            <a:r>
              <a:rPr lang="en-GB" b="0" i="1" u="none" strike="noStrike" dirty="0">
                <a:solidFill>
                  <a:srgbClr val="212121"/>
                </a:solidFill>
                <a:effectLst/>
                <a:latin typeface="Calibri" panose="020F0502020204030204" pitchFamily="34" charset="0"/>
              </a:rPr>
              <a:t>their continued engagement in the </a:t>
            </a:r>
          </a:p>
          <a:p>
            <a:r>
              <a:rPr lang="en-GB" b="0" i="1" u="none" strike="noStrike" dirty="0">
                <a:solidFill>
                  <a:srgbClr val="212121"/>
                </a:solidFill>
                <a:effectLst/>
                <a:latin typeface="Calibri" panose="020F0502020204030204" pitchFamily="34" charset="0"/>
              </a:rPr>
              <a:t>provision of NSP. This is incredibly </a:t>
            </a:r>
          </a:p>
          <a:p>
            <a:r>
              <a:rPr lang="en-GB" b="0" i="1" u="none" strike="noStrike" dirty="0">
                <a:solidFill>
                  <a:srgbClr val="212121"/>
                </a:solidFill>
                <a:effectLst/>
                <a:latin typeface="Calibri" panose="020F0502020204030204" pitchFamily="34" charset="0"/>
              </a:rPr>
              <a:t>valuable and important </a:t>
            </a:r>
            <a:r>
              <a:rPr lang="en-GB" i="1" dirty="0">
                <a:solidFill>
                  <a:srgbClr val="212121"/>
                </a:solidFill>
                <a:latin typeface="Calibri" panose="020F0502020204030204" pitchFamily="34" charset="0"/>
              </a:rPr>
              <a:t>in the </a:t>
            </a:r>
          </a:p>
          <a:p>
            <a:r>
              <a:rPr lang="en-GB" b="0" i="1" u="none" strike="noStrike" dirty="0">
                <a:solidFill>
                  <a:srgbClr val="212121"/>
                </a:solidFill>
                <a:effectLst/>
                <a:latin typeface="Calibri" panose="020F0502020204030204" pitchFamily="34" charset="0"/>
              </a:rPr>
              <a:t>managing of BBVs, reducing stigma,</a:t>
            </a:r>
          </a:p>
          <a:p>
            <a:r>
              <a:rPr lang="en-GB" b="0" i="1" u="none" strike="noStrike" dirty="0">
                <a:solidFill>
                  <a:srgbClr val="212121"/>
                </a:solidFill>
                <a:effectLst/>
                <a:latin typeface="Calibri" panose="020F0502020204030204" pitchFamily="34" charset="0"/>
              </a:rPr>
              <a:t>and being compassionate </a:t>
            </a:r>
            <a:r>
              <a:rPr lang="en-GB" i="1" dirty="0">
                <a:solidFill>
                  <a:srgbClr val="212121"/>
                </a:solidFill>
                <a:latin typeface="Calibri" panose="020F0502020204030204" pitchFamily="34" charset="0"/>
              </a:rPr>
              <a:t>to </a:t>
            </a:r>
            <a:r>
              <a:rPr lang="en-GB" b="0" i="1" u="none" strike="noStrike" dirty="0">
                <a:solidFill>
                  <a:srgbClr val="212121"/>
                </a:solidFill>
                <a:effectLst/>
                <a:latin typeface="Calibri" panose="020F0502020204030204" pitchFamily="34" charset="0"/>
              </a:rPr>
              <a:t>those </a:t>
            </a:r>
          </a:p>
          <a:p>
            <a:r>
              <a:rPr lang="en-GB" b="0" i="1" u="none" strike="noStrike" dirty="0">
                <a:solidFill>
                  <a:srgbClr val="212121"/>
                </a:solidFill>
                <a:effectLst/>
                <a:latin typeface="Calibri" panose="020F0502020204030204" pitchFamily="34" charset="0"/>
              </a:rPr>
              <a:t>who have experienced multiple </a:t>
            </a:r>
          </a:p>
          <a:p>
            <a:r>
              <a:rPr lang="en-GB" b="0" i="1" u="none" strike="noStrike" dirty="0">
                <a:solidFill>
                  <a:srgbClr val="212121"/>
                </a:solidFill>
                <a:effectLst/>
                <a:latin typeface="Calibri" panose="020F0502020204030204" pitchFamily="34" charset="0"/>
              </a:rPr>
              <a:t>traumas”.</a:t>
            </a:r>
            <a:endParaRPr lang="en-US" i="1" dirty="0"/>
          </a:p>
        </p:txBody>
      </p:sp>
    </p:spTree>
    <p:extLst>
      <p:ext uri="{BB962C8B-B14F-4D97-AF65-F5344CB8AC3E}">
        <p14:creationId xmlns:p14="http://schemas.microsoft.com/office/powerpoint/2010/main" val="184078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FFEE-ACA5-EA44-9ECF-945BCF3BDF59}"/>
              </a:ext>
            </a:extLst>
          </p:cNvPr>
          <p:cNvSpPr>
            <a:spLocks noGrp="1"/>
          </p:cNvSpPr>
          <p:nvPr>
            <p:ph type="title"/>
          </p:nvPr>
        </p:nvSpPr>
        <p:spPr/>
        <p:txBody>
          <a:bodyPr/>
          <a:lstStyle/>
          <a:p>
            <a:r>
              <a:rPr lang="en-US" dirty="0"/>
              <a:t>Transition to a Single Kit</a:t>
            </a:r>
            <a:br>
              <a:rPr lang="en-US" dirty="0"/>
            </a:br>
            <a:r>
              <a:rPr lang="en-US" dirty="0"/>
              <a:t>Pharmacy Model</a:t>
            </a:r>
          </a:p>
        </p:txBody>
      </p:sp>
      <p:sp>
        <p:nvSpPr>
          <p:cNvPr id="3" name="Content Placeholder 2">
            <a:extLst>
              <a:ext uri="{FF2B5EF4-FFF2-40B4-BE49-F238E27FC236}">
                <a16:creationId xmlns:a16="http://schemas.microsoft.com/office/drawing/2014/main" id="{5D967DAC-6E2F-9441-8685-2D2A1013C674}"/>
              </a:ext>
            </a:extLst>
          </p:cNvPr>
          <p:cNvSpPr>
            <a:spLocks noGrp="1"/>
          </p:cNvSpPr>
          <p:nvPr>
            <p:ph idx="1"/>
          </p:nvPr>
        </p:nvSpPr>
        <p:spPr/>
        <p:txBody>
          <a:bodyPr/>
          <a:lstStyle/>
          <a:p>
            <a:r>
              <a:rPr lang="en-US" dirty="0"/>
              <a:t>Developed to support Commissioners and Drug Services to provide a product that not only promotes best practice but improves value for money</a:t>
            </a:r>
          </a:p>
          <a:p>
            <a:r>
              <a:rPr lang="en-US" dirty="0"/>
              <a:t>This kit enables clients to take only what they need, therefore reducing unused drug litter created from clients having to take larger packs.</a:t>
            </a:r>
          </a:p>
          <a:p>
            <a:r>
              <a:rPr lang="en-US" dirty="0"/>
              <a:t>More importantly it has a Single Use Sharps Container that enables safe disposal of the used injecting equipment.</a:t>
            </a:r>
          </a:p>
          <a:p>
            <a:r>
              <a:rPr lang="en-US" dirty="0"/>
              <a:t>The Single Kits directly promotes non-sharing of equipment to ensure minimum exposure to Blood </a:t>
            </a:r>
            <a:r>
              <a:rPr lang="en-US" dirty="0" err="1"/>
              <a:t>Bourne</a:t>
            </a:r>
            <a:r>
              <a:rPr lang="en-US" dirty="0"/>
              <a:t> Viruses.</a:t>
            </a:r>
          </a:p>
          <a:p>
            <a:r>
              <a:rPr lang="en-US" dirty="0"/>
              <a:t>This is achieved by providing all equipment needed in individual packaging to carry out one injection.</a:t>
            </a:r>
          </a:p>
          <a:p>
            <a:endParaRPr lang="en-US" dirty="0"/>
          </a:p>
        </p:txBody>
      </p:sp>
    </p:spTree>
    <p:extLst>
      <p:ext uri="{BB962C8B-B14F-4D97-AF65-F5344CB8AC3E}">
        <p14:creationId xmlns:p14="http://schemas.microsoft.com/office/powerpoint/2010/main" val="104539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2A14-2A50-CB1D-F15E-A1C148754F86}"/>
              </a:ext>
            </a:extLst>
          </p:cNvPr>
          <p:cNvSpPr>
            <a:spLocks noGrp="1"/>
          </p:cNvSpPr>
          <p:nvPr>
            <p:ph type="title"/>
          </p:nvPr>
        </p:nvSpPr>
        <p:spPr/>
        <p:txBody>
          <a:bodyPr/>
          <a:lstStyle/>
          <a:p>
            <a:r>
              <a:rPr lang="en-US" dirty="0"/>
              <a:t>Local Drug Litter Issues</a:t>
            </a:r>
          </a:p>
        </p:txBody>
      </p:sp>
      <p:pic>
        <p:nvPicPr>
          <p:cNvPr id="17" name="Picture 16" descr="A picture containing plastic, tool, indoor, construction&#10;&#10;Description automatically generated">
            <a:extLst>
              <a:ext uri="{FF2B5EF4-FFF2-40B4-BE49-F238E27FC236}">
                <a16:creationId xmlns:a16="http://schemas.microsoft.com/office/drawing/2014/main" id="{ADED9EFC-7186-3818-8C0E-23D06471E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88840"/>
            <a:ext cx="2880320" cy="2160240"/>
          </a:xfrm>
          <a:prstGeom prst="rect">
            <a:avLst/>
          </a:prstGeom>
        </p:spPr>
      </p:pic>
      <p:pic>
        <p:nvPicPr>
          <p:cNvPr id="19" name="Picture 18" descr="A syringe and some papers on a table&#10;&#10;Description automatically generated with low confidence">
            <a:extLst>
              <a:ext uri="{FF2B5EF4-FFF2-40B4-BE49-F238E27FC236}">
                <a16:creationId xmlns:a16="http://schemas.microsoft.com/office/drawing/2014/main" id="{A25A1497-3AE6-6D0D-D219-DDBF35170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988840"/>
            <a:ext cx="2592288" cy="2160240"/>
          </a:xfrm>
          <a:prstGeom prst="rect">
            <a:avLst/>
          </a:prstGeom>
        </p:spPr>
      </p:pic>
      <p:pic>
        <p:nvPicPr>
          <p:cNvPr id="21" name="Picture 20" descr="A picture containing office supplies, plastic, indoor, general supply&#10;&#10;Description automatically generated">
            <a:extLst>
              <a:ext uri="{FF2B5EF4-FFF2-40B4-BE49-F238E27FC236}">
                <a16:creationId xmlns:a16="http://schemas.microsoft.com/office/drawing/2014/main" id="{0EFB821D-7A40-D9AD-7BB6-76161FCDE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88840"/>
            <a:ext cx="2808312" cy="2160240"/>
          </a:xfrm>
          <a:prstGeom prst="rect">
            <a:avLst/>
          </a:prstGeom>
        </p:spPr>
      </p:pic>
      <p:pic>
        <p:nvPicPr>
          <p:cNvPr id="23" name="Picture 22" descr="A syringe on the ground&#10;&#10;Description automatically generated">
            <a:extLst>
              <a:ext uri="{FF2B5EF4-FFF2-40B4-BE49-F238E27FC236}">
                <a16:creationId xmlns:a16="http://schemas.microsoft.com/office/drawing/2014/main" id="{25729582-2BA2-E32F-6E45-7D101F4D8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293096"/>
            <a:ext cx="2880320" cy="1872208"/>
          </a:xfrm>
          <a:prstGeom prst="rect">
            <a:avLst/>
          </a:prstGeom>
        </p:spPr>
      </p:pic>
      <p:pic>
        <p:nvPicPr>
          <p:cNvPr id="25" name="Picture 24" descr="Syringes on the ground next to a brick wall&#10;&#10;Description automatically generated with medium confidence">
            <a:extLst>
              <a:ext uri="{FF2B5EF4-FFF2-40B4-BE49-F238E27FC236}">
                <a16:creationId xmlns:a16="http://schemas.microsoft.com/office/drawing/2014/main" id="{6501EE1A-5754-4FDE-987A-9ED06C225F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2" y="4293096"/>
            <a:ext cx="2592288" cy="1872208"/>
          </a:xfrm>
          <a:prstGeom prst="rect">
            <a:avLst/>
          </a:prstGeom>
        </p:spPr>
      </p:pic>
      <p:pic>
        <p:nvPicPr>
          <p:cNvPr id="27" name="Picture 26" descr="A syringe in the ground&#10;&#10;Description automatically generated with medium confidence">
            <a:extLst>
              <a:ext uri="{FF2B5EF4-FFF2-40B4-BE49-F238E27FC236}">
                <a16:creationId xmlns:a16="http://schemas.microsoft.com/office/drawing/2014/main" id="{C63FD1BF-D26C-5295-91F1-1186362F31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176" y="4293096"/>
            <a:ext cx="2808312" cy="1872208"/>
          </a:xfrm>
          <a:prstGeom prst="rect">
            <a:avLst/>
          </a:prstGeom>
        </p:spPr>
      </p:pic>
    </p:spTree>
    <p:extLst>
      <p:ext uri="{BB962C8B-B14F-4D97-AF65-F5344CB8AC3E}">
        <p14:creationId xmlns:p14="http://schemas.microsoft.com/office/powerpoint/2010/main" val="133862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CF68-D0F8-1040-A0E2-69A1E079F32C}"/>
              </a:ext>
            </a:extLst>
          </p:cNvPr>
          <p:cNvSpPr>
            <a:spLocks noGrp="1"/>
          </p:cNvSpPr>
          <p:nvPr>
            <p:ph type="title"/>
          </p:nvPr>
        </p:nvSpPr>
        <p:spPr/>
        <p:txBody>
          <a:bodyPr/>
          <a:lstStyle/>
          <a:p>
            <a:r>
              <a:rPr lang="en-US" dirty="0"/>
              <a:t>Benefits of the Single Kits</a:t>
            </a:r>
          </a:p>
        </p:txBody>
      </p:sp>
      <p:sp>
        <p:nvSpPr>
          <p:cNvPr id="3" name="Content Placeholder 2">
            <a:extLst>
              <a:ext uri="{FF2B5EF4-FFF2-40B4-BE49-F238E27FC236}">
                <a16:creationId xmlns:a16="http://schemas.microsoft.com/office/drawing/2014/main" id="{D4039F21-C3EE-C547-AC58-EBA5F4C753F5}"/>
              </a:ext>
            </a:extLst>
          </p:cNvPr>
          <p:cNvSpPr>
            <a:spLocks noGrp="1"/>
          </p:cNvSpPr>
          <p:nvPr>
            <p:ph idx="1"/>
          </p:nvPr>
        </p:nvSpPr>
        <p:spPr/>
        <p:txBody>
          <a:bodyPr/>
          <a:lstStyle/>
          <a:p>
            <a:r>
              <a:rPr lang="en-US" dirty="0"/>
              <a:t>Encourages Safer Injecting Practice</a:t>
            </a:r>
          </a:p>
          <a:p>
            <a:r>
              <a:rPr lang="en-US" dirty="0"/>
              <a:t>Reduces the Spread of BBVs</a:t>
            </a:r>
          </a:p>
          <a:p>
            <a:r>
              <a:rPr lang="en-US" dirty="0"/>
              <a:t>Promotes Non-Sharing Through Single Use Items</a:t>
            </a:r>
          </a:p>
          <a:p>
            <a:r>
              <a:rPr lang="en-US" dirty="0"/>
              <a:t>Provides Individually Wrapped Clean Sterile Equipment </a:t>
            </a:r>
          </a:p>
          <a:p>
            <a:r>
              <a:rPr lang="en-US" dirty="0"/>
              <a:t>Increases Use of Sharps Containers</a:t>
            </a:r>
          </a:p>
          <a:p>
            <a:r>
              <a:rPr lang="en-US" dirty="0"/>
              <a:t>Delivers Improved Value for Money</a:t>
            </a:r>
          </a:p>
          <a:p>
            <a:r>
              <a:rPr lang="en-US" dirty="0"/>
              <a:t>Reduces Used Drug Litter</a:t>
            </a:r>
          </a:p>
          <a:p>
            <a:r>
              <a:rPr lang="en-US" dirty="0"/>
              <a:t>Reduces Unused Equipment Waste</a:t>
            </a:r>
          </a:p>
          <a:p>
            <a:r>
              <a:rPr lang="en-US" dirty="0"/>
              <a:t>Complies with Best Practice &amp; NICE PH52 Recommendations</a:t>
            </a:r>
          </a:p>
          <a:p>
            <a:r>
              <a:rPr lang="en-US" dirty="0"/>
              <a:t>Eliminates Accidental Sharing and Re-Using Equipment</a:t>
            </a:r>
          </a:p>
        </p:txBody>
      </p:sp>
    </p:spTree>
    <p:extLst>
      <p:ext uri="{BB962C8B-B14F-4D97-AF65-F5344CB8AC3E}">
        <p14:creationId xmlns:p14="http://schemas.microsoft.com/office/powerpoint/2010/main" val="184034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1BD0-1B0E-9E40-B76B-172C5664BBF8}"/>
              </a:ext>
            </a:extLst>
          </p:cNvPr>
          <p:cNvSpPr>
            <a:spLocks noGrp="1"/>
          </p:cNvSpPr>
          <p:nvPr>
            <p:ph type="title"/>
          </p:nvPr>
        </p:nvSpPr>
        <p:spPr/>
        <p:txBody>
          <a:bodyPr>
            <a:normAutofit/>
          </a:bodyPr>
          <a:lstStyle/>
          <a:p>
            <a:r>
              <a:rPr lang="en-US" sz="2000" dirty="0"/>
              <a:t>1ML Single Kit Black – OMP915</a:t>
            </a:r>
          </a:p>
        </p:txBody>
      </p:sp>
      <p:sp>
        <p:nvSpPr>
          <p:cNvPr id="6" name="TextBox 5">
            <a:extLst>
              <a:ext uri="{FF2B5EF4-FFF2-40B4-BE49-F238E27FC236}">
                <a16:creationId xmlns:a16="http://schemas.microsoft.com/office/drawing/2014/main" id="{9274F889-5FF6-A044-9CC1-8AF022B29675}"/>
              </a:ext>
            </a:extLst>
          </p:cNvPr>
          <p:cNvSpPr txBox="1"/>
          <p:nvPr/>
        </p:nvSpPr>
        <p:spPr>
          <a:xfrm>
            <a:off x="4059936" y="2292096"/>
            <a:ext cx="4832544" cy="4801314"/>
          </a:xfrm>
          <a:prstGeom prst="rect">
            <a:avLst/>
          </a:prstGeom>
          <a:noFill/>
        </p:spPr>
        <p:txBody>
          <a:bodyPr wrap="square" rtlCol="0">
            <a:spAutoFit/>
          </a:bodyPr>
          <a:lstStyle/>
          <a:p>
            <a:r>
              <a:rPr lang="en-US" b="1" u="sng" dirty="0"/>
              <a:t>Contents</a:t>
            </a:r>
          </a:p>
          <a:p>
            <a:endParaRPr lang="en-US" b="1" u="sng" dirty="0"/>
          </a:p>
          <a:p>
            <a:r>
              <a:rPr lang="en-US" dirty="0"/>
              <a:t>1 x </a:t>
            </a:r>
            <a:r>
              <a:rPr lang="en-US" dirty="0" err="1"/>
              <a:t>Safeloc</a:t>
            </a:r>
            <a:r>
              <a:rPr lang="en-US" dirty="0"/>
              <a:t> One, Black Single Needle NX Container</a:t>
            </a:r>
          </a:p>
          <a:p>
            <a:r>
              <a:rPr lang="en-US" dirty="0"/>
              <a:t>1 x </a:t>
            </a:r>
            <a:r>
              <a:rPr lang="en-US" dirty="0" err="1"/>
              <a:t>Acufine</a:t>
            </a:r>
            <a:r>
              <a:rPr lang="en-US" dirty="0"/>
              <a:t> 1ml 29g Insulin Complete</a:t>
            </a:r>
          </a:p>
          <a:p>
            <a:r>
              <a:rPr lang="en-US" dirty="0"/>
              <a:t>1 x Sterile Spoon</a:t>
            </a:r>
          </a:p>
          <a:p>
            <a:r>
              <a:rPr lang="en-US" dirty="0"/>
              <a:t>1 x Citric Sachet</a:t>
            </a:r>
          </a:p>
          <a:p>
            <a:r>
              <a:rPr lang="en-US" dirty="0"/>
              <a:t>1 x Alcohol Swab</a:t>
            </a:r>
          </a:p>
          <a:p>
            <a:endParaRPr lang="en-US" dirty="0"/>
          </a:p>
          <a:p>
            <a:r>
              <a:rPr lang="en-US" b="1" u="sng" dirty="0"/>
              <a:t>Clients</a:t>
            </a:r>
          </a:p>
          <a:p>
            <a:endParaRPr lang="en-US" b="1" u="sng" dirty="0"/>
          </a:p>
          <a:p>
            <a:pPr marL="285750" indent="-285750">
              <a:buFont typeface="Arial" panose="020B0604020202020204" pitchFamily="34" charset="0"/>
              <a:buChar char="•"/>
            </a:pPr>
            <a:r>
              <a:rPr lang="en-US" dirty="0"/>
              <a:t>Opiate Clients – Heroin, Methadone, Morphine, Fentanyl, Tramadol</a:t>
            </a:r>
          </a:p>
          <a:p>
            <a:pPr marL="285750" indent="-285750">
              <a:buFont typeface="Arial" panose="020B0604020202020204" pitchFamily="34" charset="0"/>
              <a:buChar char="•"/>
            </a:pPr>
            <a:r>
              <a:rPr lang="en-US" dirty="0"/>
              <a:t>Injection Sites to Include:- Hands, Arms, Legs, and Feet</a:t>
            </a:r>
          </a:p>
          <a:p>
            <a:endParaRPr lang="en-US" b="1" u="sng" dirty="0"/>
          </a:p>
          <a:p>
            <a:endParaRPr lang="en-US" b="1" u="sng" dirty="0"/>
          </a:p>
          <a:p>
            <a:endParaRPr lang="en-US" b="1" u="sng" dirty="0"/>
          </a:p>
        </p:txBody>
      </p:sp>
      <p:pic>
        <p:nvPicPr>
          <p:cNvPr id="8" name="Picture 7" descr="A picture containing text, general supply, material property, indoor&#10;&#10;Description automatically generated">
            <a:extLst>
              <a:ext uri="{FF2B5EF4-FFF2-40B4-BE49-F238E27FC236}">
                <a16:creationId xmlns:a16="http://schemas.microsoft.com/office/drawing/2014/main" id="{751EEDB1-A277-A025-4FB7-A21624AC9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88840"/>
            <a:ext cx="3672407" cy="4176464"/>
          </a:xfrm>
          <a:prstGeom prst="rect">
            <a:avLst/>
          </a:prstGeom>
        </p:spPr>
      </p:pic>
    </p:spTree>
    <p:extLst>
      <p:ext uri="{BB962C8B-B14F-4D97-AF65-F5344CB8AC3E}">
        <p14:creationId xmlns:p14="http://schemas.microsoft.com/office/powerpoint/2010/main" val="50659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0E78-300F-5A43-B376-534217AACE0C}"/>
              </a:ext>
            </a:extLst>
          </p:cNvPr>
          <p:cNvSpPr>
            <a:spLocks noGrp="1"/>
          </p:cNvSpPr>
          <p:nvPr>
            <p:ph type="title"/>
          </p:nvPr>
        </p:nvSpPr>
        <p:spPr/>
        <p:txBody>
          <a:bodyPr>
            <a:normAutofit/>
          </a:bodyPr>
          <a:lstStyle/>
          <a:p>
            <a:r>
              <a:rPr lang="en-US" sz="2000" dirty="0"/>
              <a:t>2ML Single Kit Orange – OMP925</a:t>
            </a:r>
          </a:p>
        </p:txBody>
      </p:sp>
      <p:sp>
        <p:nvSpPr>
          <p:cNvPr id="6" name="TextBox 5">
            <a:extLst>
              <a:ext uri="{FF2B5EF4-FFF2-40B4-BE49-F238E27FC236}">
                <a16:creationId xmlns:a16="http://schemas.microsoft.com/office/drawing/2014/main" id="{5D7BF13E-68D8-0E4F-968F-28DD4C9928CC}"/>
              </a:ext>
            </a:extLst>
          </p:cNvPr>
          <p:cNvSpPr txBox="1"/>
          <p:nvPr/>
        </p:nvSpPr>
        <p:spPr>
          <a:xfrm>
            <a:off x="3742944" y="2084832"/>
            <a:ext cx="5149536" cy="4524315"/>
          </a:xfrm>
          <a:prstGeom prst="rect">
            <a:avLst/>
          </a:prstGeom>
          <a:noFill/>
        </p:spPr>
        <p:txBody>
          <a:bodyPr wrap="square" rtlCol="0">
            <a:spAutoFit/>
          </a:bodyPr>
          <a:lstStyle/>
          <a:p>
            <a:r>
              <a:rPr lang="en-US" b="1" u="sng" dirty="0"/>
              <a:t>Contents</a:t>
            </a:r>
          </a:p>
          <a:p>
            <a:endParaRPr lang="en-US" b="1" u="sng" dirty="0"/>
          </a:p>
          <a:p>
            <a:r>
              <a:rPr lang="en-US" dirty="0"/>
              <a:t>1 x </a:t>
            </a:r>
            <a:r>
              <a:rPr lang="en-US" dirty="0" err="1"/>
              <a:t>Safeloc</a:t>
            </a:r>
            <a:r>
              <a:rPr lang="en-US" dirty="0"/>
              <a:t> Two, Black Single Needle NX Container</a:t>
            </a:r>
          </a:p>
          <a:p>
            <a:r>
              <a:rPr lang="en-US" dirty="0"/>
              <a:t>1 x </a:t>
            </a:r>
            <a:r>
              <a:rPr lang="en-US" dirty="0" err="1"/>
              <a:t>Acuject</a:t>
            </a:r>
            <a:r>
              <a:rPr lang="en-US" dirty="0"/>
              <a:t> LDS 2ml Syringe</a:t>
            </a:r>
          </a:p>
          <a:p>
            <a:r>
              <a:rPr lang="en-US" dirty="0"/>
              <a:t>1 x Orange 5/8” 25g </a:t>
            </a:r>
            <a:r>
              <a:rPr lang="en-US" dirty="0" err="1"/>
              <a:t>Acucan</a:t>
            </a:r>
            <a:r>
              <a:rPr lang="en-US" dirty="0"/>
              <a:t> Needle</a:t>
            </a:r>
          </a:p>
          <a:p>
            <a:r>
              <a:rPr lang="en-US" dirty="0"/>
              <a:t>1 x Alcohol Swab</a:t>
            </a:r>
          </a:p>
          <a:p>
            <a:r>
              <a:rPr lang="en-US" dirty="0"/>
              <a:t>1 x Citric Acid Sachet</a:t>
            </a:r>
          </a:p>
          <a:p>
            <a:r>
              <a:rPr lang="en-US" dirty="0"/>
              <a:t>1 x Sterile Spoon</a:t>
            </a:r>
          </a:p>
          <a:p>
            <a:endParaRPr lang="en-US" dirty="0"/>
          </a:p>
          <a:p>
            <a:r>
              <a:rPr lang="en-US" b="1" u="sng" dirty="0"/>
              <a:t>Clients</a:t>
            </a:r>
          </a:p>
          <a:p>
            <a:endParaRPr lang="en-US" b="1" u="sng" dirty="0"/>
          </a:p>
          <a:p>
            <a:pPr marL="285750" indent="-285750">
              <a:buFont typeface="Arial" panose="020B0604020202020204" pitchFamily="34" charset="0"/>
              <a:buChar char="•"/>
            </a:pPr>
            <a:r>
              <a:rPr lang="en-US" dirty="0"/>
              <a:t>Opiate Clients – Heroin </a:t>
            </a:r>
            <a:r>
              <a:rPr lang="en-US" dirty="0" err="1"/>
              <a:t>etc</a:t>
            </a:r>
            <a:endParaRPr lang="en-US" dirty="0"/>
          </a:p>
          <a:p>
            <a:pPr marL="285750" indent="-285750">
              <a:buFont typeface="Arial" panose="020B0604020202020204" pitchFamily="34" charset="0"/>
              <a:buChar char="•"/>
            </a:pPr>
            <a:r>
              <a:rPr lang="en-US" dirty="0"/>
              <a:t>Groin Injectors</a:t>
            </a:r>
          </a:p>
          <a:p>
            <a:endParaRPr lang="en-US" b="1" u="sng" dirty="0"/>
          </a:p>
          <a:p>
            <a:endParaRPr lang="en-US" b="1" u="sng" dirty="0"/>
          </a:p>
          <a:p>
            <a:endParaRPr lang="en-US" b="1" u="sng" dirty="0"/>
          </a:p>
        </p:txBody>
      </p:sp>
      <p:pic>
        <p:nvPicPr>
          <p:cNvPr id="8" name="Picture 7" descr="A medical supplies on a table&#10;&#10;Description automatically generated with low confidence">
            <a:extLst>
              <a:ext uri="{FF2B5EF4-FFF2-40B4-BE49-F238E27FC236}">
                <a16:creationId xmlns:a16="http://schemas.microsoft.com/office/drawing/2014/main" id="{6FB1E723-9DF0-570D-04E7-1EF04644A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988840"/>
            <a:ext cx="3384376" cy="4104456"/>
          </a:xfrm>
          <a:prstGeom prst="rect">
            <a:avLst/>
          </a:prstGeom>
        </p:spPr>
      </p:pic>
    </p:spTree>
    <p:extLst>
      <p:ext uri="{BB962C8B-B14F-4D97-AF65-F5344CB8AC3E}">
        <p14:creationId xmlns:p14="http://schemas.microsoft.com/office/powerpoint/2010/main" val="229381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F6E1-4614-EC48-958C-6AA34AE60443}"/>
              </a:ext>
            </a:extLst>
          </p:cNvPr>
          <p:cNvSpPr>
            <a:spLocks noGrp="1"/>
          </p:cNvSpPr>
          <p:nvPr>
            <p:ph type="title"/>
          </p:nvPr>
        </p:nvSpPr>
        <p:spPr/>
        <p:txBody>
          <a:bodyPr/>
          <a:lstStyle/>
          <a:p>
            <a:r>
              <a:rPr lang="en-US" dirty="0"/>
              <a:t>2ML Single Kit Blue – OMP928</a:t>
            </a:r>
          </a:p>
        </p:txBody>
      </p:sp>
      <p:sp>
        <p:nvSpPr>
          <p:cNvPr id="6" name="TextBox 5">
            <a:extLst>
              <a:ext uri="{FF2B5EF4-FFF2-40B4-BE49-F238E27FC236}">
                <a16:creationId xmlns:a16="http://schemas.microsoft.com/office/drawing/2014/main" id="{69BC872E-6AD3-654D-8386-D23FABFA0083}"/>
              </a:ext>
            </a:extLst>
          </p:cNvPr>
          <p:cNvSpPr txBox="1"/>
          <p:nvPr/>
        </p:nvSpPr>
        <p:spPr>
          <a:xfrm>
            <a:off x="3913632" y="2072640"/>
            <a:ext cx="4978848" cy="4801314"/>
          </a:xfrm>
          <a:prstGeom prst="rect">
            <a:avLst/>
          </a:prstGeom>
          <a:noFill/>
        </p:spPr>
        <p:txBody>
          <a:bodyPr wrap="square" rtlCol="0">
            <a:spAutoFit/>
          </a:bodyPr>
          <a:lstStyle/>
          <a:p>
            <a:r>
              <a:rPr lang="en-US" b="1" u="sng" dirty="0"/>
              <a:t>Contents</a:t>
            </a:r>
          </a:p>
          <a:p>
            <a:endParaRPr lang="en-US" b="1" u="sng" dirty="0"/>
          </a:p>
          <a:p>
            <a:r>
              <a:rPr lang="en-US" dirty="0"/>
              <a:t>1 x </a:t>
            </a:r>
            <a:r>
              <a:rPr lang="en-US" dirty="0" err="1"/>
              <a:t>Safeloc</a:t>
            </a:r>
            <a:r>
              <a:rPr lang="en-US" dirty="0"/>
              <a:t> Two, Black Single Needle NX Container</a:t>
            </a:r>
          </a:p>
          <a:p>
            <a:r>
              <a:rPr lang="en-US" dirty="0"/>
              <a:t>1 x </a:t>
            </a:r>
            <a:r>
              <a:rPr lang="en-US" dirty="0" err="1"/>
              <a:t>Acuject</a:t>
            </a:r>
            <a:r>
              <a:rPr lang="en-US" dirty="0"/>
              <a:t> LDS 2ml Syringe</a:t>
            </a:r>
          </a:p>
          <a:p>
            <a:r>
              <a:rPr lang="en-US" dirty="0"/>
              <a:t>1 x Blue 1 ¼” 23g </a:t>
            </a:r>
            <a:r>
              <a:rPr lang="en-US" dirty="0" err="1"/>
              <a:t>Acucan</a:t>
            </a:r>
            <a:r>
              <a:rPr lang="en-US" dirty="0"/>
              <a:t> Needle</a:t>
            </a:r>
          </a:p>
          <a:p>
            <a:r>
              <a:rPr lang="en-US" dirty="0"/>
              <a:t>1 x Alcohol Swab</a:t>
            </a:r>
          </a:p>
          <a:p>
            <a:r>
              <a:rPr lang="en-US" dirty="0"/>
              <a:t>1 x Citric Acid Sachet</a:t>
            </a:r>
          </a:p>
          <a:p>
            <a:r>
              <a:rPr lang="en-US" dirty="0"/>
              <a:t>1 x Spoon</a:t>
            </a:r>
          </a:p>
          <a:p>
            <a:endParaRPr lang="en-US" dirty="0"/>
          </a:p>
          <a:p>
            <a:r>
              <a:rPr lang="en-US" b="1" u="sng" dirty="0"/>
              <a:t>Clients</a:t>
            </a:r>
          </a:p>
          <a:p>
            <a:endParaRPr lang="en-US" b="1" u="sng" dirty="0"/>
          </a:p>
          <a:p>
            <a:pPr marL="285750" indent="-285750">
              <a:buFont typeface="Arial" panose="020B0604020202020204" pitchFamily="34" charset="0"/>
              <a:buChar char="•"/>
            </a:pPr>
            <a:r>
              <a:rPr lang="en-US" dirty="0"/>
              <a:t>Opiate Clients – Heroin </a:t>
            </a:r>
            <a:r>
              <a:rPr lang="en-US" dirty="0" err="1"/>
              <a:t>etc</a:t>
            </a:r>
            <a:endParaRPr lang="en-US" dirty="0"/>
          </a:p>
          <a:p>
            <a:pPr marL="285750" indent="-285750">
              <a:buFont typeface="Arial" panose="020B0604020202020204" pitchFamily="34" charset="0"/>
              <a:buChar char="•"/>
            </a:pPr>
            <a:r>
              <a:rPr lang="en-US" dirty="0"/>
              <a:t>Groin Injectors – Longer, thicker needle enabling penetration through scar tissue </a:t>
            </a:r>
          </a:p>
          <a:p>
            <a:endParaRPr lang="en-US" b="1" u="sng" dirty="0"/>
          </a:p>
          <a:p>
            <a:endParaRPr lang="en-US" b="1" u="sng" dirty="0"/>
          </a:p>
          <a:p>
            <a:endParaRPr lang="en-US" b="1" u="sng" dirty="0"/>
          </a:p>
        </p:txBody>
      </p:sp>
      <p:pic>
        <p:nvPicPr>
          <p:cNvPr id="8" name="Picture 7" descr="A medical supplies on a table&#10;&#10;Description automatically generated with low confidence">
            <a:extLst>
              <a:ext uri="{FF2B5EF4-FFF2-40B4-BE49-F238E27FC236}">
                <a16:creationId xmlns:a16="http://schemas.microsoft.com/office/drawing/2014/main" id="{14CAA406-FE98-299F-1486-10CE21340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3528392" cy="4104456"/>
          </a:xfrm>
          <a:prstGeom prst="rect">
            <a:avLst/>
          </a:prstGeom>
        </p:spPr>
      </p:pic>
    </p:spTree>
    <p:extLst>
      <p:ext uri="{BB962C8B-B14F-4D97-AF65-F5344CB8AC3E}">
        <p14:creationId xmlns:p14="http://schemas.microsoft.com/office/powerpoint/2010/main" val="179598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1913-2E12-C72A-BFCB-57365797534D}"/>
              </a:ext>
            </a:extLst>
          </p:cNvPr>
          <p:cNvSpPr>
            <a:spLocks noGrp="1"/>
          </p:cNvSpPr>
          <p:nvPr>
            <p:ph type="title"/>
          </p:nvPr>
        </p:nvSpPr>
        <p:spPr/>
        <p:txBody>
          <a:bodyPr/>
          <a:lstStyle/>
          <a:p>
            <a:r>
              <a:rPr lang="en-US" dirty="0"/>
              <a:t>2ml IPED Kit – OMP287</a:t>
            </a:r>
          </a:p>
        </p:txBody>
      </p:sp>
      <p:pic>
        <p:nvPicPr>
          <p:cNvPr id="5" name="Picture 4" descr="A picture containing text, household supply, medical equipment, indoor&#10;&#10;Description automatically generated">
            <a:extLst>
              <a:ext uri="{FF2B5EF4-FFF2-40B4-BE49-F238E27FC236}">
                <a16:creationId xmlns:a16="http://schemas.microsoft.com/office/drawing/2014/main" id="{17FB5BED-16C1-466B-5F0D-05219DAE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4032448" cy="4104456"/>
          </a:xfrm>
          <a:prstGeom prst="rect">
            <a:avLst/>
          </a:prstGeom>
        </p:spPr>
      </p:pic>
      <p:sp>
        <p:nvSpPr>
          <p:cNvPr id="6" name="TextBox 5">
            <a:extLst>
              <a:ext uri="{FF2B5EF4-FFF2-40B4-BE49-F238E27FC236}">
                <a16:creationId xmlns:a16="http://schemas.microsoft.com/office/drawing/2014/main" id="{49C099E3-5533-2D52-4E48-D4350EC48612}"/>
              </a:ext>
            </a:extLst>
          </p:cNvPr>
          <p:cNvSpPr txBox="1"/>
          <p:nvPr/>
        </p:nvSpPr>
        <p:spPr>
          <a:xfrm>
            <a:off x="4510216" y="2162432"/>
            <a:ext cx="4183774" cy="3416320"/>
          </a:xfrm>
          <a:prstGeom prst="rect">
            <a:avLst/>
          </a:prstGeom>
          <a:noFill/>
        </p:spPr>
        <p:txBody>
          <a:bodyPr wrap="none" rtlCol="0">
            <a:spAutoFit/>
          </a:bodyPr>
          <a:lstStyle/>
          <a:p>
            <a:r>
              <a:rPr lang="en-US" b="1" u="sng" dirty="0"/>
              <a:t>Contents</a:t>
            </a:r>
          </a:p>
          <a:p>
            <a:endParaRPr lang="en-US" b="1" u="sng" dirty="0"/>
          </a:p>
          <a:p>
            <a:r>
              <a:rPr lang="en-US" dirty="0"/>
              <a:t>1 x 0.35L Pocket Needle Bin</a:t>
            </a:r>
          </a:p>
          <a:p>
            <a:r>
              <a:rPr lang="en-US" dirty="0"/>
              <a:t>10 x </a:t>
            </a:r>
            <a:r>
              <a:rPr lang="en-US" dirty="0" err="1"/>
              <a:t>Acuject</a:t>
            </a:r>
            <a:r>
              <a:rPr lang="en-US" dirty="0"/>
              <a:t> 2ml LDS Syringe</a:t>
            </a:r>
          </a:p>
          <a:p>
            <a:r>
              <a:rPr lang="en-US" dirty="0"/>
              <a:t>10 x 23g 1 ¼” Blue Needle</a:t>
            </a:r>
          </a:p>
          <a:p>
            <a:r>
              <a:rPr lang="en-US" dirty="0"/>
              <a:t>10 x 21g 1 ½” Green Needle</a:t>
            </a:r>
          </a:p>
          <a:p>
            <a:r>
              <a:rPr lang="en-US" dirty="0"/>
              <a:t>10 x Alcohol Swab</a:t>
            </a:r>
          </a:p>
          <a:p>
            <a:endParaRPr lang="en-US" dirty="0"/>
          </a:p>
          <a:p>
            <a:r>
              <a:rPr lang="en-US" b="1" u="sng" dirty="0"/>
              <a:t>Clients</a:t>
            </a:r>
          </a:p>
          <a:p>
            <a:endParaRPr lang="en-US" b="1" u="sng" dirty="0"/>
          </a:p>
          <a:p>
            <a:r>
              <a:rPr lang="en-US" dirty="0"/>
              <a:t>Steroid users – Gym goers – intramuscular </a:t>
            </a:r>
          </a:p>
          <a:p>
            <a:r>
              <a:rPr lang="en-US" dirty="0"/>
              <a:t>Injectors </a:t>
            </a:r>
          </a:p>
        </p:txBody>
      </p:sp>
    </p:spTree>
    <p:extLst>
      <p:ext uri="{BB962C8B-B14F-4D97-AF65-F5344CB8AC3E}">
        <p14:creationId xmlns:p14="http://schemas.microsoft.com/office/powerpoint/2010/main" val="1083227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TotalTime>
  <Words>765</Words>
  <Application>Microsoft Office PowerPoint</Application>
  <PresentationFormat>On-screen Show (4:3)</PresentationFormat>
  <Paragraphs>112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                 Welcome to Orion Medical Supplies  A guide to the pharmacy Single Kits available across the Devon CC scheme    </vt:lpstr>
      <vt:lpstr>Thank You</vt:lpstr>
      <vt:lpstr>Transition to a Single Kit Pharmacy Model</vt:lpstr>
      <vt:lpstr>Local Drug Litter Issues</vt:lpstr>
      <vt:lpstr>Benefits of the Single Kits</vt:lpstr>
      <vt:lpstr>1ML Single Kit Black – OMP915</vt:lpstr>
      <vt:lpstr>2ML Single Kit Orange – OMP925</vt:lpstr>
      <vt:lpstr>2ML Single Kit Blue – OMP928</vt:lpstr>
      <vt:lpstr>2ml IPED Kit – OMP287</vt:lpstr>
      <vt:lpstr>Peer Distribution &amp; Increased Returns Rates</vt:lpstr>
      <vt:lpstr>Question Time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dc:creator>
  <cp:lastModifiedBy>Sue Taylor</cp:lastModifiedBy>
  <cp:revision>202</cp:revision>
  <cp:lastPrinted>2016-04-28T16:19:11Z</cp:lastPrinted>
  <dcterms:created xsi:type="dcterms:W3CDTF">2013-06-13T07:44:55Z</dcterms:created>
  <dcterms:modified xsi:type="dcterms:W3CDTF">2023-10-25T13:07:22Z</dcterms:modified>
</cp:coreProperties>
</file>