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B9EB8E-6F2E-4C8C-8411-011D760C2910}" v="4" dt="2023-08-10T14:59:34.524"/>
    <p1510:client id="{ADFF9953-33E1-4C44-9D7C-BB30353E7C6C}" v="9" dt="2023-08-10T15:14:18.2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3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A3238-BC32-CB65-A667-66E795485C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796811F-871E-C15C-6996-14961D6E5D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7DB6B9F-BB50-7FAB-648E-18D0D1AAE360}"/>
              </a:ext>
            </a:extLst>
          </p:cNvPr>
          <p:cNvSpPr>
            <a:spLocks noGrp="1"/>
          </p:cNvSpPr>
          <p:nvPr>
            <p:ph type="dt" sz="half" idx="10"/>
          </p:nvPr>
        </p:nvSpPr>
        <p:spPr/>
        <p:txBody>
          <a:bodyPr/>
          <a:lstStyle/>
          <a:p>
            <a:fld id="{6EA05D7F-9EB8-457A-BBD0-3CB569DAAABB}" type="datetimeFigureOut">
              <a:rPr lang="en-GB" smtClean="0"/>
              <a:t>25/10/2023</a:t>
            </a:fld>
            <a:endParaRPr lang="en-GB"/>
          </a:p>
        </p:txBody>
      </p:sp>
      <p:sp>
        <p:nvSpPr>
          <p:cNvPr id="5" name="Footer Placeholder 4">
            <a:extLst>
              <a:ext uri="{FF2B5EF4-FFF2-40B4-BE49-F238E27FC236}">
                <a16:creationId xmlns:a16="http://schemas.microsoft.com/office/drawing/2014/main" id="{CE7AE3CD-45F2-D208-B5AD-94C495A572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49AE9E-B36C-19DA-7069-02B9B8435D77}"/>
              </a:ext>
            </a:extLst>
          </p:cNvPr>
          <p:cNvSpPr>
            <a:spLocks noGrp="1"/>
          </p:cNvSpPr>
          <p:nvPr>
            <p:ph type="sldNum" sz="quarter" idx="12"/>
          </p:nvPr>
        </p:nvSpPr>
        <p:spPr/>
        <p:txBody>
          <a:bodyPr/>
          <a:lstStyle/>
          <a:p>
            <a:fld id="{18C2B3EB-8F36-4B5B-87C2-E5D49C026D1B}" type="slidenum">
              <a:rPr lang="en-GB" smtClean="0"/>
              <a:t>‹#›</a:t>
            </a:fld>
            <a:endParaRPr lang="en-GB"/>
          </a:p>
        </p:txBody>
      </p:sp>
    </p:spTree>
    <p:extLst>
      <p:ext uri="{BB962C8B-B14F-4D97-AF65-F5344CB8AC3E}">
        <p14:creationId xmlns:p14="http://schemas.microsoft.com/office/powerpoint/2010/main" val="3027682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C6A60-0B7D-46B1-A79C-475216AA708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81D157-C10A-AE92-AFD4-554DB5D100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2303CB-DCC0-8A35-9267-8E5E64774A5B}"/>
              </a:ext>
            </a:extLst>
          </p:cNvPr>
          <p:cNvSpPr>
            <a:spLocks noGrp="1"/>
          </p:cNvSpPr>
          <p:nvPr>
            <p:ph type="dt" sz="half" idx="10"/>
          </p:nvPr>
        </p:nvSpPr>
        <p:spPr/>
        <p:txBody>
          <a:bodyPr/>
          <a:lstStyle/>
          <a:p>
            <a:fld id="{6EA05D7F-9EB8-457A-BBD0-3CB569DAAABB}" type="datetimeFigureOut">
              <a:rPr lang="en-GB" smtClean="0"/>
              <a:t>25/10/2023</a:t>
            </a:fld>
            <a:endParaRPr lang="en-GB"/>
          </a:p>
        </p:txBody>
      </p:sp>
      <p:sp>
        <p:nvSpPr>
          <p:cNvPr id="5" name="Footer Placeholder 4">
            <a:extLst>
              <a:ext uri="{FF2B5EF4-FFF2-40B4-BE49-F238E27FC236}">
                <a16:creationId xmlns:a16="http://schemas.microsoft.com/office/drawing/2014/main" id="{68C47BC4-CBA4-A0C9-1F48-CD7EBBC751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621326-884C-366A-365C-7B00490B75CF}"/>
              </a:ext>
            </a:extLst>
          </p:cNvPr>
          <p:cNvSpPr>
            <a:spLocks noGrp="1"/>
          </p:cNvSpPr>
          <p:nvPr>
            <p:ph type="sldNum" sz="quarter" idx="12"/>
          </p:nvPr>
        </p:nvSpPr>
        <p:spPr/>
        <p:txBody>
          <a:bodyPr/>
          <a:lstStyle/>
          <a:p>
            <a:fld id="{18C2B3EB-8F36-4B5B-87C2-E5D49C026D1B}" type="slidenum">
              <a:rPr lang="en-GB" smtClean="0"/>
              <a:t>‹#›</a:t>
            </a:fld>
            <a:endParaRPr lang="en-GB"/>
          </a:p>
        </p:txBody>
      </p:sp>
    </p:spTree>
    <p:extLst>
      <p:ext uri="{BB962C8B-B14F-4D97-AF65-F5344CB8AC3E}">
        <p14:creationId xmlns:p14="http://schemas.microsoft.com/office/powerpoint/2010/main" val="3302858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C703B1-81DB-8049-5206-3A84ED86383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7158100-91DD-72FD-EEDF-850B39A295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D87CEF-E725-3263-F3A6-1AA8B67A56F7}"/>
              </a:ext>
            </a:extLst>
          </p:cNvPr>
          <p:cNvSpPr>
            <a:spLocks noGrp="1"/>
          </p:cNvSpPr>
          <p:nvPr>
            <p:ph type="dt" sz="half" idx="10"/>
          </p:nvPr>
        </p:nvSpPr>
        <p:spPr/>
        <p:txBody>
          <a:bodyPr/>
          <a:lstStyle/>
          <a:p>
            <a:fld id="{6EA05D7F-9EB8-457A-BBD0-3CB569DAAABB}" type="datetimeFigureOut">
              <a:rPr lang="en-GB" smtClean="0"/>
              <a:t>25/10/2023</a:t>
            </a:fld>
            <a:endParaRPr lang="en-GB"/>
          </a:p>
        </p:txBody>
      </p:sp>
      <p:sp>
        <p:nvSpPr>
          <p:cNvPr id="5" name="Footer Placeholder 4">
            <a:extLst>
              <a:ext uri="{FF2B5EF4-FFF2-40B4-BE49-F238E27FC236}">
                <a16:creationId xmlns:a16="http://schemas.microsoft.com/office/drawing/2014/main" id="{69FBF07A-B5FA-E47F-81FF-1EE425B2F2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CC0651-C577-51E3-5FE6-9FA9249C956A}"/>
              </a:ext>
            </a:extLst>
          </p:cNvPr>
          <p:cNvSpPr>
            <a:spLocks noGrp="1"/>
          </p:cNvSpPr>
          <p:nvPr>
            <p:ph type="sldNum" sz="quarter" idx="12"/>
          </p:nvPr>
        </p:nvSpPr>
        <p:spPr/>
        <p:txBody>
          <a:bodyPr/>
          <a:lstStyle/>
          <a:p>
            <a:fld id="{18C2B3EB-8F36-4B5B-87C2-E5D49C026D1B}" type="slidenum">
              <a:rPr lang="en-GB" smtClean="0"/>
              <a:t>‹#›</a:t>
            </a:fld>
            <a:endParaRPr lang="en-GB"/>
          </a:p>
        </p:txBody>
      </p:sp>
    </p:spTree>
    <p:extLst>
      <p:ext uri="{BB962C8B-B14F-4D97-AF65-F5344CB8AC3E}">
        <p14:creationId xmlns:p14="http://schemas.microsoft.com/office/powerpoint/2010/main" val="1483690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60EDC-5CA8-7E08-9027-F044BE3FD0E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EB59013-163D-6234-F799-14E23ACADE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1844AB-647F-F02D-2B22-AAD5641BA0EA}"/>
              </a:ext>
            </a:extLst>
          </p:cNvPr>
          <p:cNvSpPr>
            <a:spLocks noGrp="1"/>
          </p:cNvSpPr>
          <p:nvPr>
            <p:ph type="dt" sz="half" idx="10"/>
          </p:nvPr>
        </p:nvSpPr>
        <p:spPr/>
        <p:txBody>
          <a:bodyPr/>
          <a:lstStyle/>
          <a:p>
            <a:fld id="{6EA05D7F-9EB8-457A-BBD0-3CB569DAAABB}" type="datetimeFigureOut">
              <a:rPr lang="en-GB" smtClean="0"/>
              <a:t>25/10/2023</a:t>
            </a:fld>
            <a:endParaRPr lang="en-GB"/>
          </a:p>
        </p:txBody>
      </p:sp>
      <p:sp>
        <p:nvSpPr>
          <p:cNvPr id="5" name="Footer Placeholder 4">
            <a:extLst>
              <a:ext uri="{FF2B5EF4-FFF2-40B4-BE49-F238E27FC236}">
                <a16:creationId xmlns:a16="http://schemas.microsoft.com/office/drawing/2014/main" id="{95CA32C0-CF53-93CF-7531-41FBEEA3B6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20168E-5FB8-AB41-0CD6-C4C3503BEC8A}"/>
              </a:ext>
            </a:extLst>
          </p:cNvPr>
          <p:cNvSpPr>
            <a:spLocks noGrp="1"/>
          </p:cNvSpPr>
          <p:nvPr>
            <p:ph type="sldNum" sz="quarter" idx="12"/>
          </p:nvPr>
        </p:nvSpPr>
        <p:spPr/>
        <p:txBody>
          <a:bodyPr/>
          <a:lstStyle/>
          <a:p>
            <a:fld id="{18C2B3EB-8F36-4B5B-87C2-E5D49C026D1B}" type="slidenum">
              <a:rPr lang="en-GB" smtClean="0"/>
              <a:t>‹#›</a:t>
            </a:fld>
            <a:endParaRPr lang="en-GB"/>
          </a:p>
        </p:txBody>
      </p:sp>
    </p:spTree>
    <p:extLst>
      <p:ext uri="{BB962C8B-B14F-4D97-AF65-F5344CB8AC3E}">
        <p14:creationId xmlns:p14="http://schemas.microsoft.com/office/powerpoint/2010/main" val="3005014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2A804-03BE-DC71-BC02-F6971C9FA0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809C4D6-CE07-9DAA-4182-F910EC76C8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9C90DE-9CAF-FA08-E387-C6368A073242}"/>
              </a:ext>
            </a:extLst>
          </p:cNvPr>
          <p:cNvSpPr>
            <a:spLocks noGrp="1"/>
          </p:cNvSpPr>
          <p:nvPr>
            <p:ph type="dt" sz="half" idx="10"/>
          </p:nvPr>
        </p:nvSpPr>
        <p:spPr/>
        <p:txBody>
          <a:bodyPr/>
          <a:lstStyle/>
          <a:p>
            <a:fld id="{6EA05D7F-9EB8-457A-BBD0-3CB569DAAABB}" type="datetimeFigureOut">
              <a:rPr lang="en-GB" smtClean="0"/>
              <a:t>25/10/2023</a:t>
            </a:fld>
            <a:endParaRPr lang="en-GB"/>
          </a:p>
        </p:txBody>
      </p:sp>
      <p:sp>
        <p:nvSpPr>
          <p:cNvPr id="5" name="Footer Placeholder 4">
            <a:extLst>
              <a:ext uri="{FF2B5EF4-FFF2-40B4-BE49-F238E27FC236}">
                <a16:creationId xmlns:a16="http://schemas.microsoft.com/office/drawing/2014/main" id="{D6C8E676-AE0C-5126-F50F-1A33C28CA5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FD5B3C-A6F6-8120-3337-58BEDA3A0A0E}"/>
              </a:ext>
            </a:extLst>
          </p:cNvPr>
          <p:cNvSpPr>
            <a:spLocks noGrp="1"/>
          </p:cNvSpPr>
          <p:nvPr>
            <p:ph type="sldNum" sz="quarter" idx="12"/>
          </p:nvPr>
        </p:nvSpPr>
        <p:spPr/>
        <p:txBody>
          <a:bodyPr/>
          <a:lstStyle/>
          <a:p>
            <a:fld id="{18C2B3EB-8F36-4B5B-87C2-E5D49C026D1B}" type="slidenum">
              <a:rPr lang="en-GB" smtClean="0"/>
              <a:t>‹#›</a:t>
            </a:fld>
            <a:endParaRPr lang="en-GB"/>
          </a:p>
        </p:txBody>
      </p:sp>
    </p:spTree>
    <p:extLst>
      <p:ext uri="{BB962C8B-B14F-4D97-AF65-F5344CB8AC3E}">
        <p14:creationId xmlns:p14="http://schemas.microsoft.com/office/powerpoint/2010/main" val="1268992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506B4-50D7-ECDB-533A-891403ABA31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365A56F-F97A-86EE-A5F3-27F2BC6488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3DCA2E6-9EB7-3B17-DAE1-721409FC05A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1750301-AFAA-ED63-89F0-92D7DF93EFA6}"/>
              </a:ext>
            </a:extLst>
          </p:cNvPr>
          <p:cNvSpPr>
            <a:spLocks noGrp="1"/>
          </p:cNvSpPr>
          <p:nvPr>
            <p:ph type="dt" sz="half" idx="10"/>
          </p:nvPr>
        </p:nvSpPr>
        <p:spPr/>
        <p:txBody>
          <a:bodyPr/>
          <a:lstStyle/>
          <a:p>
            <a:fld id="{6EA05D7F-9EB8-457A-BBD0-3CB569DAAABB}" type="datetimeFigureOut">
              <a:rPr lang="en-GB" smtClean="0"/>
              <a:t>25/10/2023</a:t>
            </a:fld>
            <a:endParaRPr lang="en-GB"/>
          </a:p>
        </p:txBody>
      </p:sp>
      <p:sp>
        <p:nvSpPr>
          <p:cNvPr id="6" name="Footer Placeholder 5">
            <a:extLst>
              <a:ext uri="{FF2B5EF4-FFF2-40B4-BE49-F238E27FC236}">
                <a16:creationId xmlns:a16="http://schemas.microsoft.com/office/drawing/2014/main" id="{D8D55974-CA82-9A56-03AB-0E5E9184B8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3ADCFD-9C2F-5CF6-127A-85EC6D35E21D}"/>
              </a:ext>
            </a:extLst>
          </p:cNvPr>
          <p:cNvSpPr>
            <a:spLocks noGrp="1"/>
          </p:cNvSpPr>
          <p:nvPr>
            <p:ph type="sldNum" sz="quarter" idx="12"/>
          </p:nvPr>
        </p:nvSpPr>
        <p:spPr/>
        <p:txBody>
          <a:bodyPr/>
          <a:lstStyle/>
          <a:p>
            <a:fld id="{18C2B3EB-8F36-4B5B-87C2-E5D49C026D1B}" type="slidenum">
              <a:rPr lang="en-GB" smtClean="0"/>
              <a:t>‹#›</a:t>
            </a:fld>
            <a:endParaRPr lang="en-GB"/>
          </a:p>
        </p:txBody>
      </p:sp>
    </p:spTree>
    <p:extLst>
      <p:ext uri="{BB962C8B-B14F-4D97-AF65-F5344CB8AC3E}">
        <p14:creationId xmlns:p14="http://schemas.microsoft.com/office/powerpoint/2010/main" val="2042664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7F20B-8C8F-80E4-E6B8-86D84184478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C6E424-6A29-1C53-C216-A485BC08B3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86E2D9-0921-5884-4390-4DEE6D53D8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1CA1F9E-0989-926A-E8BF-CE452AF5E3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8BAA0B-05D5-7820-B89B-B08B0BC453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236AAEC-DF5B-86FA-6F36-04D964B0112B}"/>
              </a:ext>
            </a:extLst>
          </p:cNvPr>
          <p:cNvSpPr>
            <a:spLocks noGrp="1"/>
          </p:cNvSpPr>
          <p:nvPr>
            <p:ph type="dt" sz="half" idx="10"/>
          </p:nvPr>
        </p:nvSpPr>
        <p:spPr/>
        <p:txBody>
          <a:bodyPr/>
          <a:lstStyle/>
          <a:p>
            <a:fld id="{6EA05D7F-9EB8-457A-BBD0-3CB569DAAABB}" type="datetimeFigureOut">
              <a:rPr lang="en-GB" smtClean="0"/>
              <a:t>25/10/2023</a:t>
            </a:fld>
            <a:endParaRPr lang="en-GB"/>
          </a:p>
        </p:txBody>
      </p:sp>
      <p:sp>
        <p:nvSpPr>
          <p:cNvPr id="8" name="Footer Placeholder 7">
            <a:extLst>
              <a:ext uri="{FF2B5EF4-FFF2-40B4-BE49-F238E27FC236}">
                <a16:creationId xmlns:a16="http://schemas.microsoft.com/office/drawing/2014/main" id="{562FA109-D555-46AE-A438-99A0556D613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6133859-6083-D5FF-F7D3-AC36FA741624}"/>
              </a:ext>
            </a:extLst>
          </p:cNvPr>
          <p:cNvSpPr>
            <a:spLocks noGrp="1"/>
          </p:cNvSpPr>
          <p:nvPr>
            <p:ph type="sldNum" sz="quarter" idx="12"/>
          </p:nvPr>
        </p:nvSpPr>
        <p:spPr/>
        <p:txBody>
          <a:bodyPr/>
          <a:lstStyle/>
          <a:p>
            <a:fld id="{18C2B3EB-8F36-4B5B-87C2-E5D49C026D1B}" type="slidenum">
              <a:rPr lang="en-GB" smtClean="0"/>
              <a:t>‹#›</a:t>
            </a:fld>
            <a:endParaRPr lang="en-GB"/>
          </a:p>
        </p:txBody>
      </p:sp>
    </p:spTree>
    <p:extLst>
      <p:ext uri="{BB962C8B-B14F-4D97-AF65-F5344CB8AC3E}">
        <p14:creationId xmlns:p14="http://schemas.microsoft.com/office/powerpoint/2010/main" val="432479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EEF39-DD58-4E66-85AC-FA4D40BF146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836C9C9-B35F-20DF-1DE3-11FC44B884E6}"/>
              </a:ext>
            </a:extLst>
          </p:cNvPr>
          <p:cNvSpPr>
            <a:spLocks noGrp="1"/>
          </p:cNvSpPr>
          <p:nvPr>
            <p:ph type="dt" sz="half" idx="10"/>
          </p:nvPr>
        </p:nvSpPr>
        <p:spPr/>
        <p:txBody>
          <a:bodyPr/>
          <a:lstStyle/>
          <a:p>
            <a:fld id="{6EA05D7F-9EB8-457A-BBD0-3CB569DAAABB}" type="datetimeFigureOut">
              <a:rPr lang="en-GB" smtClean="0"/>
              <a:t>25/10/2023</a:t>
            </a:fld>
            <a:endParaRPr lang="en-GB"/>
          </a:p>
        </p:txBody>
      </p:sp>
      <p:sp>
        <p:nvSpPr>
          <p:cNvPr id="4" name="Footer Placeholder 3">
            <a:extLst>
              <a:ext uri="{FF2B5EF4-FFF2-40B4-BE49-F238E27FC236}">
                <a16:creationId xmlns:a16="http://schemas.microsoft.com/office/drawing/2014/main" id="{96D1A4C9-BAC3-43EE-61FE-1F21BDD4A42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4E023E4-8409-3DE7-842A-936CAF653A02}"/>
              </a:ext>
            </a:extLst>
          </p:cNvPr>
          <p:cNvSpPr>
            <a:spLocks noGrp="1"/>
          </p:cNvSpPr>
          <p:nvPr>
            <p:ph type="sldNum" sz="quarter" idx="12"/>
          </p:nvPr>
        </p:nvSpPr>
        <p:spPr/>
        <p:txBody>
          <a:bodyPr/>
          <a:lstStyle/>
          <a:p>
            <a:fld id="{18C2B3EB-8F36-4B5B-87C2-E5D49C026D1B}" type="slidenum">
              <a:rPr lang="en-GB" smtClean="0"/>
              <a:t>‹#›</a:t>
            </a:fld>
            <a:endParaRPr lang="en-GB"/>
          </a:p>
        </p:txBody>
      </p:sp>
    </p:spTree>
    <p:extLst>
      <p:ext uri="{BB962C8B-B14F-4D97-AF65-F5344CB8AC3E}">
        <p14:creationId xmlns:p14="http://schemas.microsoft.com/office/powerpoint/2010/main" val="2855245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532A10-CD66-FD30-F97E-EB97A8E139DB}"/>
              </a:ext>
            </a:extLst>
          </p:cNvPr>
          <p:cNvSpPr>
            <a:spLocks noGrp="1"/>
          </p:cNvSpPr>
          <p:nvPr>
            <p:ph type="dt" sz="half" idx="10"/>
          </p:nvPr>
        </p:nvSpPr>
        <p:spPr/>
        <p:txBody>
          <a:bodyPr/>
          <a:lstStyle/>
          <a:p>
            <a:fld id="{6EA05D7F-9EB8-457A-BBD0-3CB569DAAABB}" type="datetimeFigureOut">
              <a:rPr lang="en-GB" smtClean="0"/>
              <a:t>25/10/2023</a:t>
            </a:fld>
            <a:endParaRPr lang="en-GB"/>
          </a:p>
        </p:txBody>
      </p:sp>
      <p:sp>
        <p:nvSpPr>
          <p:cNvPr id="3" name="Footer Placeholder 2">
            <a:extLst>
              <a:ext uri="{FF2B5EF4-FFF2-40B4-BE49-F238E27FC236}">
                <a16:creationId xmlns:a16="http://schemas.microsoft.com/office/drawing/2014/main" id="{3ED8583D-7857-7E74-1B59-86E1E40C0E6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A3C8721-F8EF-0650-3CF8-A0E13C9E72E9}"/>
              </a:ext>
            </a:extLst>
          </p:cNvPr>
          <p:cNvSpPr>
            <a:spLocks noGrp="1"/>
          </p:cNvSpPr>
          <p:nvPr>
            <p:ph type="sldNum" sz="quarter" idx="12"/>
          </p:nvPr>
        </p:nvSpPr>
        <p:spPr/>
        <p:txBody>
          <a:bodyPr/>
          <a:lstStyle/>
          <a:p>
            <a:fld id="{18C2B3EB-8F36-4B5B-87C2-E5D49C026D1B}" type="slidenum">
              <a:rPr lang="en-GB" smtClean="0"/>
              <a:t>‹#›</a:t>
            </a:fld>
            <a:endParaRPr lang="en-GB"/>
          </a:p>
        </p:txBody>
      </p:sp>
    </p:spTree>
    <p:extLst>
      <p:ext uri="{BB962C8B-B14F-4D97-AF65-F5344CB8AC3E}">
        <p14:creationId xmlns:p14="http://schemas.microsoft.com/office/powerpoint/2010/main" val="994889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B3688-288F-75BD-967B-90FA04752A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309FEB6-1707-BB6D-B3BD-2287B4BB0A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77A2BF9-B20E-F9A0-5D8B-760782B45D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C55A1F-54F3-401E-E58A-D4F13053E35B}"/>
              </a:ext>
            </a:extLst>
          </p:cNvPr>
          <p:cNvSpPr>
            <a:spLocks noGrp="1"/>
          </p:cNvSpPr>
          <p:nvPr>
            <p:ph type="dt" sz="half" idx="10"/>
          </p:nvPr>
        </p:nvSpPr>
        <p:spPr/>
        <p:txBody>
          <a:bodyPr/>
          <a:lstStyle/>
          <a:p>
            <a:fld id="{6EA05D7F-9EB8-457A-BBD0-3CB569DAAABB}" type="datetimeFigureOut">
              <a:rPr lang="en-GB" smtClean="0"/>
              <a:t>25/10/2023</a:t>
            </a:fld>
            <a:endParaRPr lang="en-GB"/>
          </a:p>
        </p:txBody>
      </p:sp>
      <p:sp>
        <p:nvSpPr>
          <p:cNvPr id="6" name="Footer Placeholder 5">
            <a:extLst>
              <a:ext uri="{FF2B5EF4-FFF2-40B4-BE49-F238E27FC236}">
                <a16:creationId xmlns:a16="http://schemas.microsoft.com/office/drawing/2014/main" id="{8292163E-7F7D-C3E3-5F75-21D8EE67E4B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0E54E6-B19F-070C-278E-5E4283D8A9CE}"/>
              </a:ext>
            </a:extLst>
          </p:cNvPr>
          <p:cNvSpPr>
            <a:spLocks noGrp="1"/>
          </p:cNvSpPr>
          <p:nvPr>
            <p:ph type="sldNum" sz="quarter" idx="12"/>
          </p:nvPr>
        </p:nvSpPr>
        <p:spPr/>
        <p:txBody>
          <a:bodyPr/>
          <a:lstStyle/>
          <a:p>
            <a:fld id="{18C2B3EB-8F36-4B5B-87C2-E5D49C026D1B}" type="slidenum">
              <a:rPr lang="en-GB" smtClean="0"/>
              <a:t>‹#›</a:t>
            </a:fld>
            <a:endParaRPr lang="en-GB"/>
          </a:p>
        </p:txBody>
      </p:sp>
    </p:spTree>
    <p:extLst>
      <p:ext uri="{BB962C8B-B14F-4D97-AF65-F5344CB8AC3E}">
        <p14:creationId xmlns:p14="http://schemas.microsoft.com/office/powerpoint/2010/main" val="3178870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8A4CF-A191-EA52-294B-63AA8B00EC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B490E34-9E28-E5FB-0985-066BFDC178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3A14E30-C0F4-C92B-F0F8-D034032F55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624169-112A-D5AD-3C72-05C02A8429CF}"/>
              </a:ext>
            </a:extLst>
          </p:cNvPr>
          <p:cNvSpPr>
            <a:spLocks noGrp="1"/>
          </p:cNvSpPr>
          <p:nvPr>
            <p:ph type="dt" sz="half" idx="10"/>
          </p:nvPr>
        </p:nvSpPr>
        <p:spPr/>
        <p:txBody>
          <a:bodyPr/>
          <a:lstStyle/>
          <a:p>
            <a:fld id="{6EA05D7F-9EB8-457A-BBD0-3CB569DAAABB}" type="datetimeFigureOut">
              <a:rPr lang="en-GB" smtClean="0"/>
              <a:t>25/10/2023</a:t>
            </a:fld>
            <a:endParaRPr lang="en-GB"/>
          </a:p>
        </p:txBody>
      </p:sp>
      <p:sp>
        <p:nvSpPr>
          <p:cNvPr id="6" name="Footer Placeholder 5">
            <a:extLst>
              <a:ext uri="{FF2B5EF4-FFF2-40B4-BE49-F238E27FC236}">
                <a16:creationId xmlns:a16="http://schemas.microsoft.com/office/drawing/2014/main" id="{00DBC9BF-13E3-0D76-C1D2-20F756DFB5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89289B-85FD-374F-6A9D-19525FDFCFD8}"/>
              </a:ext>
            </a:extLst>
          </p:cNvPr>
          <p:cNvSpPr>
            <a:spLocks noGrp="1"/>
          </p:cNvSpPr>
          <p:nvPr>
            <p:ph type="sldNum" sz="quarter" idx="12"/>
          </p:nvPr>
        </p:nvSpPr>
        <p:spPr/>
        <p:txBody>
          <a:bodyPr/>
          <a:lstStyle/>
          <a:p>
            <a:fld id="{18C2B3EB-8F36-4B5B-87C2-E5D49C026D1B}" type="slidenum">
              <a:rPr lang="en-GB" smtClean="0"/>
              <a:t>‹#›</a:t>
            </a:fld>
            <a:endParaRPr lang="en-GB"/>
          </a:p>
        </p:txBody>
      </p:sp>
    </p:spTree>
    <p:extLst>
      <p:ext uri="{BB962C8B-B14F-4D97-AF65-F5344CB8AC3E}">
        <p14:creationId xmlns:p14="http://schemas.microsoft.com/office/powerpoint/2010/main" val="3360918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B80D6D-DFE8-F383-3254-A11CC5182E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28A41ED-708C-EDE5-BB06-076273C74F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1F6449-CC36-C8B2-41B9-2A2A428BAE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A05D7F-9EB8-457A-BBD0-3CB569DAAABB}" type="datetimeFigureOut">
              <a:rPr lang="en-GB" smtClean="0"/>
              <a:t>25/10/2023</a:t>
            </a:fld>
            <a:endParaRPr lang="en-GB"/>
          </a:p>
        </p:txBody>
      </p:sp>
      <p:sp>
        <p:nvSpPr>
          <p:cNvPr id="5" name="Footer Placeholder 4">
            <a:extLst>
              <a:ext uri="{FF2B5EF4-FFF2-40B4-BE49-F238E27FC236}">
                <a16:creationId xmlns:a16="http://schemas.microsoft.com/office/drawing/2014/main" id="{E61CDC0E-FE94-2CF0-4196-C87317C45F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D4CD52A-3BB0-538C-885F-3AE16965B8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2B3EB-8F36-4B5B-87C2-E5D49C026D1B}" type="slidenum">
              <a:rPr lang="en-GB" smtClean="0"/>
              <a:t>‹#›</a:t>
            </a:fld>
            <a:endParaRPr lang="en-GB"/>
          </a:p>
        </p:txBody>
      </p:sp>
    </p:spTree>
    <p:extLst>
      <p:ext uri="{BB962C8B-B14F-4D97-AF65-F5344CB8AC3E}">
        <p14:creationId xmlns:p14="http://schemas.microsoft.com/office/powerpoint/2010/main" val="1773296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F6D91-F103-14CC-8FA7-BCAD77E1A91C}"/>
              </a:ext>
            </a:extLst>
          </p:cNvPr>
          <p:cNvSpPr>
            <a:spLocks noGrp="1"/>
          </p:cNvSpPr>
          <p:nvPr>
            <p:ph type="ctrTitle"/>
          </p:nvPr>
        </p:nvSpPr>
        <p:spPr/>
        <p:txBody>
          <a:bodyPr>
            <a:normAutofit fontScale="90000"/>
          </a:bodyPr>
          <a:lstStyle/>
          <a:p>
            <a:r>
              <a:rPr lang="en-GB" dirty="0"/>
              <a:t>Supervised Consumption Survey Community Pharmacy in Devon</a:t>
            </a:r>
          </a:p>
        </p:txBody>
      </p:sp>
      <p:sp>
        <p:nvSpPr>
          <p:cNvPr id="3" name="Subtitle 2">
            <a:extLst>
              <a:ext uri="{FF2B5EF4-FFF2-40B4-BE49-F238E27FC236}">
                <a16:creationId xmlns:a16="http://schemas.microsoft.com/office/drawing/2014/main" id="{E9F1F60D-1D86-E4C7-AF99-D80E43655AC7}"/>
              </a:ext>
            </a:extLst>
          </p:cNvPr>
          <p:cNvSpPr>
            <a:spLocks noGrp="1"/>
          </p:cNvSpPr>
          <p:nvPr>
            <p:ph type="subTitle" idx="1"/>
          </p:nvPr>
        </p:nvSpPr>
        <p:spPr/>
        <p:txBody>
          <a:bodyPr/>
          <a:lstStyle/>
          <a:p>
            <a:r>
              <a:rPr lang="en-GB" dirty="0"/>
              <a:t>Richard Merrifield</a:t>
            </a:r>
          </a:p>
          <a:p>
            <a:r>
              <a:rPr lang="en-GB" dirty="0"/>
              <a:t>Senior Commissioning Manager</a:t>
            </a:r>
          </a:p>
          <a:p>
            <a:r>
              <a:rPr lang="en-GB" dirty="0"/>
              <a:t>August 2023</a:t>
            </a:r>
          </a:p>
        </p:txBody>
      </p:sp>
      <p:pic>
        <p:nvPicPr>
          <p:cNvPr id="4" name="Picture 3">
            <a:extLst>
              <a:ext uri="{FF2B5EF4-FFF2-40B4-BE49-F238E27FC236}">
                <a16:creationId xmlns:a16="http://schemas.microsoft.com/office/drawing/2014/main" id="{8A574CE1-1101-5646-1492-72017C58444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5544" y="464053"/>
            <a:ext cx="2983832" cy="745958"/>
          </a:xfrm>
          <a:prstGeom prst="rect">
            <a:avLst/>
          </a:prstGeom>
          <a:noFill/>
          <a:ln>
            <a:noFill/>
          </a:ln>
        </p:spPr>
      </p:pic>
      <p:pic>
        <p:nvPicPr>
          <p:cNvPr id="5" name="Picture 4">
            <a:extLst>
              <a:ext uri="{FF2B5EF4-FFF2-40B4-BE49-F238E27FC236}">
                <a16:creationId xmlns:a16="http://schemas.microsoft.com/office/drawing/2014/main" id="{0DF8CF22-E846-DE29-B9FE-113C57FE1E5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718433" y="376405"/>
            <a:ext cx="2146266" cy="745958"/>
          </a:xfrm>
          <a:prstGeom prst="rect">
            <a:avLst/>
          </a:prstGeom>
          <a:noFill/>
          <a:ln>
            <a:noFill/>
          </a:ln>
        </p:spPr>
      </p:pic>
    </p:spTree>
    <p:extLst>
      <p:ext uri="{BB962C8B-B14F-4D97-AF65-F5344CB8AC3E}">
        <p14:creationId xmlns:p14="http://schemas.microsoft.com/office/powerpoint/2010/main" val="1921374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344BF-8C34-F600-092F-16A7822E3E07}"/>
              </a:ext>
            </a:extLst>
          </p:cNvPr>
          <p:cNvSpPr>
            <a:spLocks noGrp="1"/>
          </p:cNvSpPr>
          <p:nvPr>
            <p:ph type="title"/>
          </p:nvPr>
        </p:nvSpPr>
        <p:spPr>
          <a:xfrm>
            <a:off x="838200" y="365126"/>
            <a:ext cx="10515600" cy="651912"/>
          </a:xfrm>
        </p:spPr>
        <p:txBody>
          <a:bodyPr>
            <a:normAutofit fontScale="90000"/>
          </a:bodyPr>
          <a:lstStyle/>
          <a:p>
            <a:r>
              <a:rPr lang="en-GB" dirty="0"/>
              <a:t>Rationale for the survey	</a:t>
            </a:r>
          </a:p>
        </p:txBody>
      </p:sp>
      <p:sp>
        <p:nvSpPr>
          <p:cNvPr id="3" name="Content Placeholder 2">
            <a:extLst>
              <a:ext uri="{FF2B5EF4-FFF2-40B4-BE49-F238E27FC236}">
                <a16:creationId xmlns:a16="http://schemas.microsoft.com/office/drawing/2014/main" id="{4F7D406E-A7B6-B40F-98EF-EA47510D83BE}"/>
              </a:ext>
            </a:extLst>
          </p:cNvPr>
          <p:cNvSpPr>
            <a:spLocks noGrp="1"/>
          </p:cNvSpPr>
          <p:nvPr>
            <p:ph idx="1"/>
          </p:nvPr>
        </p:nvSpPr>
        <p:spPr>
          <a:xfrm>
            <a:off x="838200" y="1231641"/>
            <a:ext cx="10515600" cy="4380594"/>
          </a:xfrm>
        </p:spPr>
        <p:txBody>
          <a:bodyPr/>
          <a:lstStyle/>
          <a:p>
            <a:r>
              <a:rPr lang="en-GB" dirty="0"/>
              <a:t>There is an expectation that with the increased investment following the publication of the National Drug Strategy that there is an increase in the number of people accessing Tier 3 structured substance use treatment</a:t>
            </a:r>
          </a:p>
          <a:p>
            <a:r>
              <a:rPr lang="en-GB" dirty="0"/>
              <a:t>With the number of community pharmacies closing and reduction in trained pharmacists nationally we wanted to check the capacity in Community Pharmacy for accepting new supervised consumption clients</a:t>
            </a:r>
          </a:p>
          <a:p>
            <a:r>
              <a:rPr lang="en-GB" dirty="0"/>
              <a:t>To share the results with the Combating Drugs Partnership and National Team.</a:t>
            </a:r>
          </a:p>
        </p:txBody>
      </p:sp>
      <p:pic>
        <p:nvPicPr>
          <p:cNvPr id="4" name="Picture 3">
            <a:extLst>
              <a:ext uri="{FF2B5EF4-FFF2-40B4-BE49-F238E27FC236}">
                <a16:creationId xmlns:a16="http://schemas.microsoft.com/office/drawing/2014/main" id="{4967E3B1-F889-D8EF-3A0D-F3AC992AA06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3265" y="5705200"/>
            <a:ext cx="2983832" cy="745958"/>
          </a:xfrm>
          <a:prstGeom prst="rect">
            <a:avLst/>
          </a:prstGeom>
          <a:noFill/>
          <a:ln>
            <a:noFill/>
          </a:ln>
        </p:spPr>
      </p:pic>
      <p:pic>
        <p:nvPicPr>
          <p:cNvPr id="6" name="Picture 5">
            <a:extLst>
              <a:ext uri="{FF2B5EF4-FFF2-40B4-BE49-F238E27FC236}">
                <a16:creationId xmlns:a16="http://schemas.microsoft.com/office/drawing/2014/main" id="{97DB9983-3DC6-D428-2CA1-1BD52FDC9C3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53593" y="5584500"/>
            <a:ext cx="2146266" cy="745958"/>
          </a:xfrm>
          <a:prstGeom prst="rect">
            <a:avLst/>
          </a:prstGeom>
          <a:noFill/>
          <a:ln>
            <a:noFill/>
          </a:ln>
        </p:spPr>
      </p:pic>
    </p:spTree>
    <p:extLst>
      <p:ext uri="{BB962C8B-B14F-4D97-AF65-F5344CB8AC3E}">
        <p14:creationId xmlns:p14="http://schemas.microsoft.com/office/powerpoint/2010/main" val="2039370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7DA9871-58E9-7CC8-0F8F-A7D3C20C58E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707" y="6066905"/>
            <a:ext cx="2269451" cy="567363"/>
          </a:xfrm>
          <a:prstGeom prst="rect">
            <a:avLst/>
          </a:prstGeom>
          <a:noFill/>
          <a:ln>
            <a:noFill/>
          </a:ln>
        </p:spPr>
      </p:pic>
      <p:sp>
        <p:nvSpPr>
          <p:cNvPr id="2" name="Title 1">
            <a:extLst>
              <a:ext uri="{FF2B5EF4-FFF2-40B4-BE49-F238E27FC236}">
                <a16:creationId xmlns:a16="http://schemas.microsoft.com/office/drawing/2014/main" id="{30EBB002-4455-9202-4036-268B5B597940}"/>
              </a:ext>
            </a:extLst>
          </p:cNvPr>
          <p:cNvSpPr>
            <a:spLocks noGrp="1"/>
          </p:cNvSpPr>
          <p:nvPr>
            <p:ph type="title"/>
          </p:nvPr>
        </p:nvSpPr>
        <p:spPr>
          <a:xfrm>
            <a:off x="838200" y="365126"/>
            <a:ext cx="10515600" cy="894508"/>
          </a:xfrm>
        </p:spPr>
        <p:txBody>
          <a:bodyPr>
            <a:noAutofit/>
          </a:bodyPr>
          <a:lstStyle/>
          <a:p>
            <a:r>
              <a:rPr lang="en-GB" sz="3600" dirty="0"/>
              <a:t>39/107 Community Pharmacies signed up to deliver supervised consumption in Devon responded (36%)</a:t>
            </a:r>
          </a:p>
        </p:txBody>
      </p:sp>
      <p:graphicFrame>
        <p:nvGraphicFramePr>
          <p:cNvPr id="4" name="Table 4">
            <a:extLst>
              <a:ext uri="{FF2B5EF4-FFF2-40B4-BE49-F238E27FC236}">
                <a16:creationId xmlns:a16="http://schemas.microsoft.com/office/drawing/2014/main" id="{5AF7AF50-47CB-2564-3093-6906888FAF9B}"/>
              </a:ext>
            </a:extLst>
          </p:cNvPr>
          <p:cNvGraphicFramePr>
            <a:graphicFrameLocks noGrp="1"/>
          </p:cNvGraphicFramePr>
          <p:nvPr>
            <p:ph idx="1"/>
            <p:extLst>
              <p:ext uri="{D42A27DB-BD31-4B8C-83A1-F6EECF244321}">
                <p14:modId xmlns:p14="http://schemas.microsoft.com/office/powerpoint/2010/main" val="879594168"/>
              </p:ext>
            </p:extLst>
          </p:nvPr>
        </p:nvGraphicFramePr>
        <p:xfrm>
          <a:off x="2188828" y="1607511"/>
          <a:ext cx="7010398" cy="156972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2040034470"/>
                    </a:ext>
                  </a:extLst>
                </a:gridCol>
                <a:gridCol w="3505199">
                  <a:extLst>
                    <a:ext uri="{9D8B030D-6E8A-4147-A177-3AD203B41FA5}">
                      <a16:colId xmlns:a16="http://schemas.microsoft.com/office/drawing/2014/main" val="4128865304"/>
                    </a:ext>
                  </a:extLst>
                </a:gridCol>
              </a:tblGrid>
              <a:tr h="370840">
                <a:tc>
                  <a:txBody>
                    <a:bodyPr/>
                    <a:lstStyle/>
                    <a:p>
                      <a:pPr algn="ctr"/>
                      <a:r>
                        <a:rPr lang="en-GB" sz="1200" dirty="0"/>
                        <a:t>Capacity in Community Pharmacy for Supervised Consumption</a:t>
                      </a:r>
                    </a:p>
                  </a:txBody>
                  <a:tcPr/>
                </a:tc>
                <a:tc>
                  <a:txBody>
                    <a:bodyPr/>
                    <a:lstStyle/>
                    <a:p>
                      <a:pPr algn="ctr"/>
                      <a:r>
                        <a:rPr lang="en-GB" sz="1200" dirty="0"/>
                        <a:t>Number of Pharmacies</a:t>
                      </a:r>
                    </a:p>
                  </a:txBody>
                  <a:tcPr/>
                </a:tc>
                <a:extLst>
                  <a:ext uri="{0D108BD9-81ED-4DB2-BD59-A6C34878D82A}">
                    <a16:rowId xmlns:a16="http://schemas.microsoft.com/office/drawing/2014/main" val="2383569973"/>
                  </a:ext>
                </a:extLst>
              </a:tr>
              <a:tr h="370840">
                <a:tc>
                  <a:txBody>
                    <a:bodyPr/>
                    <a:lstStyle/>
                    <a:p>
                      <a:pPr algn="ctr"/>
                      <a:r>
                        <a:rPr lang="en-GB" sz="1200" dirty="0"/>
                        <a:t>No. at capacity</a:t>
                      </a:r>
                    </a:p>
                  </a:txBody>
                  <a:tcPr/>
                </a:tc>
                <a:tc>
                  <a:txBody>
                    <a:bodyPr/>
                    <a:lstStyle/>
                    <a:p>
                      <a:pPr algn="ctr"/>
                      <a:r>
                        <a:rPr lang="en-GB" sz="1200" dirty="0"/>
                        <a:t>5</a:t>
                      </a:r>
                    </a:p>
                  </a:txBody>
                  <a:tcPr/>
                </a:tc>
                <a:extLst>
                  <a:ext uri="{0D108BD9-81ED-4DB2-BD59-A6C34878D82A}">
                    <a16:rowId xmlns:a16="http://schemas.microsoft.com/office/drawing/2014/main" val="59947457"/>
                  </a:ext>
                </a:extLst>
              </a:tr>
              <a:tr h="370840">
                <a:tc>
                  <a:txBody>
                    <a:bodyPr/>
                    <a:lstStyle/>
                    <a:p>
                      <a:pPr algn="ctr"/>
                      <a:r>
                        <a:rPr lang="en-GB" sz="1200" dirty="0"/>
                        <a:t>No. with very limited capacity</a:t>
                      </a:r>
                    </a:p>
                  </a:txBody>
                  <a:tcPr/>
                </a:tc>
                <a:tc>
                  <a:txBody>
                    <a:bodyPr/>
                    <a:lstStyle/>
                    <a:p>
                      <a:pPr algn="ctr"/>
                      <a:r>
                        <a:rPr lang="en-GB" sz="1200" dirty="0"/>
                        <a:t>5</a:t>
                      </a:r>
                    </a:p>
                  </a:txBody>
                  <a:tcPr/>
                </a:tc>
                <a:extLst>
                  <a:ext uri="{0D108BD9-81ED-4DB2-BD59-A6C34878D82A}">
                    <a16:rowId xmlns:a16="http://schemas.microsoft.com/office/drawing/2014/main" val="1140191220"/>
                  </a:ext>
                </a:extLst>
              </a:tr>
              <a:tr h="370840">
                <a:tc>
                  <a:txBody>
                    <a:bodyPr/>
                    <a:lstStyle/>
                    <a:p>
                      <a:pPr algn="ctr"/>
                      <a:r>
                        <a:rPr lang="en-GB" sz="1200" dirty="0"/>
                        <a:t>No. able to take more clients</a:t>
                      </a:r>
                    </a:p>
                  </a:txBody>
                  <a:tcPr/>
                </a:tc>
                <a:tc>
                  <a:txBody>
                    <a:bodyPr/>
                    <a:lstStyle/>
                    <a:p>
                      <a:pPr algn="ctr"/>
                      <a:r>
                        <a:rPr lang="en-GB" sz="1200" dirty="0"/>
                        <a:t>29</a:t>
                      </a:r>
                    </a:p>
                  </a:txBody>
                  <a:tcPr/>
                </a:tc>
                <a:extLst>
                  <a:ext uri="{0D108BD9-81ED-4DB2-BD59-A6C34878D82A}">
                    <a16:rowId xmlns:a16="http://schemas.microsoft.com/office/drawing/2014/main" val="2277457889"/>
                  </a:ext>
                </a:extLst>
              </a:tr>
            </a:tbl>
          </a:graphicData>
        </a:graphic>
      </p:graphicFrame>
      <p:sp>
        <p:nvSpPr>
          <p:cNvPr id="5" name="TextBox 4">
            <a:extLst>
              <a:ext uri="{FF2B5EF4-FFF2-40B4-BE49-F238E27FC236}">
                <a16:creationId xmlns:a16="http://schemas.microsoft.com/office/drawing/2014/main" id="{CFC61C90-AB43-6D69-1767-8055C148336E}"/>
              </a:ext>
            </a:extLst>
          </p:cNvPr>
          <p:cNvSpPr txBox="1"/>
          <p:nvPr/>
        </p:nvSpPr>
        <p:spPr>
          <a:xfrm>
            <a:off x="947956" y="3320719"/>
            <a:ext cx="10515600" cy="523220"/>
          </a:xfrm>
          <a:prstGeom prst="rect">
            <a:avLst/>
          </a:prstGeom>
          <a:noFill/>
        </p:spPr>
        <p:txBody>
          <a:bodyPr wrap="square" rtlCol="0">
            <a:spAutoFit/>
          </a:bodyPr>
          <a:lstStyle/>
          <a:p>
            <a:r>
              <a:rPr lang="en-GB" sz="1400" dirty="0"/>
              <a:t>Whilst the majority of Community Pharmacies still have capacity to accept referrals for more clients there are pockets of Devon (Newton Abbot, Teignmouth, and Cranbrook) where there is no or very limited capacity to accept new clients for supervised consumption.</a:t>
            </a:r>
          </a:p>
        </p:txBody>
      </p:sp>
      <p:graphicFrame>
        <p:nvGraphicFramePr>
          <p:cNvPr id="6" name="Table 6">
            <a:extLst>
              <a:ext uri="{FF2B5EF4-FFF2-40B4-BE49-F238E27FC236}">
                <a16:creationId xmlns:a16="http://schemas.microsoft.com/office/drawing/2014/main" id="{A6EAE94C-6ABE-E23F-0BB7-B91DB3A2787E}"/>
              </a:ext>
            </a:extLst>
          </p:cNvPr>
          <p:cNvGraphicFramePr>
            <a:graphicFrameLocks noGrp="1"/>
          </p:cNvGraphicFramePr>
          <p:nvPr>
            <p:extLst>
              <p:ext uri="{D42A27DB-BD31-4B8C-83A1-F6EECF244321}">
                <p14:modId xmlns:p14="http://schemas.microsoft.com/office/powerpoint/2010/main" val="1908297416"/>
              </p:ext>
            </p:extLst>
          </p:nvPr>
        </p:nvGraphicFramePr>
        <p:xfrm>
          <a:off x="2188827" y="3987427"/>
          <a:ext cx="7010400" cy="148336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4173736999"/>
                    </a:ext>
                  </a:extLst>
                </a:gridCol>
                <a:gridCol w="3505200">
                  <a:extLst>
                    <a:ext uri="{9D8B030D-6E8A-4147-A177-3AD203B41FA5}">
                      <a16:colId xmlns:a16="http://schemas.microsoft.com/office/drawing/2014/main" val="4118404348"/>
                    </a:ext>
                  </a:extLst>
                </a:gridCol>
              </a:tblGrid>
              <a:tr h="370840">
                <a:tc>
                  <a:txBody>
                    <a:bodyPr/>
                    <a:lstStyle/>
                    <a:p>
                      <a:pPr algn="ctr"/>
                      <a:r>
                        <a:rPr lang="en-GB" sz="1200" dirty="0"/>
                        <a:t>Likely capacity over the next 12 months</a:t>
                      </a:r>
                    </a:p>
                  </a:txBody>
                  <a:tcPr/>
                </a:tc>
                <a:tc>
                  <a:txBody>
                    <a:bodyPr/>
                    <a:lstStyle/>
                    <a:p>
                      <a:pPr algn="ctr"/>
                      <a:r>
                        <a:rPr lang="en-GB" sz="1200" dirty="0"/>
                        <a:t>Number</a:t>
                      </a:r>
                    </a:p>
                  </a:txBody>
                  <a:tcPr/>
                </a:tc>
                <a:extLst>
                  <a:ext uri="{0D108BD9-81ED-4DB2-BD59-A6C34878D82A}">
                    <a16:rowId xmlns:a16="http://schemas.microsoft.com/office/drawing/2014/main" val="2266197518"/>
                  </a:ext>
                </a:extLst>
              </a:tr>
              <a:tr h="370840">
                <a:tc>
                  <a:txBody>
                    <a:bodyPr/>
                    <a:lstStyle/>
                    <a:p>
                      <a:pPr algn="ctr"/>
                      <a:r>
                        <a:rPr lang="en-GB" sz="1200" dirty="0"/>
                        <a:t>Expect capacity to increase</a:t>
                      </a:r>
                    </a:p>
                  </a:txBody>
                  <a:tcPr/>
                </a:tc>
                <a:tc>
                  <a:txBody>
                    <a:bodyPr/>
                    <a:lstStyle/>
                    <a:p>
                      <a:pPr algn="ctr"/>
                      <a:r>
                        <a:rPr lang="en-GB" sz="1200" dirty="0"/>
                        <a:t>8</a:t>
                      </a:r>
                    </a:p>
                  </a:txBody>
                  <a:tcPr/>
                </a:tc>
                <a:extLst>
                  <a:ext uri="{0D108BD9-81ED-4DB2-BD59-A6C34878D82A}">
                    <a16:rowId xmlns:a16="http://schemas.microsoft.com/office/drawing/2014/main" val="2588975539"/>
                  </a:ext>
                </a:extLst>
              </a:tr>
              <a:tr h="370840">
                <a:tc>
                  <a:txBody>
                    <a:bodyPr/>
                    <a:lstStyle/>
                    <a:p>
                      <a:pPr algn="ctr"/>
                      <a:r>
                        <a:rPr lang="en-GB" sz="1200" dirty="0"/>
                        <a:t>Expect capacity to remain stable</a:t>
                      </a:r>
                    </a:p>
                  </a:txBody>
                  <a:tcPr/>
                </a:tc>
                <a:tc>
                  <a:txBody>
                    <a:bodyPr/>
                    <a:lstStyle/>
                    <a:p>
                      <a:pPr algn="ctr"/>
                      <a:r>
                        <a:rPr lang="en-GB" sz="1200" dirty="0"/>
                        <a:t>22</a:t>
                      </a:r>
                    </a:p>
                  </a:txBody>
                  <a:tcPr/>
                </a:tc>
                <a:extLst>
                  <a:ext uri="{0D108BD9-81ED-4DB2-BD59-A6C34878D82A}">
                    <a16:rowId xmlns:a16="http://schemas.microsoft.com/office/drawing/2014/main" val="1497112743"/>
                  </a:ext>
                </a:extLst>
              </a:tr>
              <a:tr h="370840">
                <a:tc>
                  <a:txBody>
                    <a:bodyPr/>
                    <a:lstStyle/>
                    <a:p>
                      <a:pPr algn="ctr"/>
                      <a:r>
                        <a:rPr lang="en-GB" sz="1200" dirty="0"/>
                        <a:t>Can’t tell what capacity will be </a:t>
                      </a:r>
                    </a:p>
                  </a:txBody>
                  <a:tcPr/>
                </a:tc>
                <a:tc>
                  <a:txBody>
                    <a:bodyPr/>
                    <a:lstStyle/>
                    <a:p>
                      <a:pPr algn="ctr"/>
                      <a:r>
                        <a:rPr lang="en-GB" sz="1200" dirty="0"/>
                        <a:t>9</a:t>
                      </a:r>
                    </a:p>
                  </a:txBody>
                  <a:tcPr/>
                </a:tc>
                <a:extLst>
                  <a:ext uri="{0D108BD9-81ED-4DB2-BD59-A6C34878D82A}">
                    <a16:rowId xmlns:a16="http://schemas.microsoft.com/office/drawing/2014/main" val="496320751"/>
                  </a:ext>
                </a:extLst>
              </a:tr>
            </a:tbl>
          </a:graphicData>
        </a:graphic>
      </p:graphicFrame>
      <p:sp>
        <p:nvSpPr>
          <p:cNvPr id="7" name="TextBox 6">
            <a:extLst>
              <a:ext uri="{FF2B5EF4-FFF2-40B4-BE49-F238E27FC236}">
                <a16:creationId xmlns:a16="http://schemas.microsoft.com/office/drawing/2014/main" id="{C542C819-BCF8-8328-45DF-C0902929E435}"/>
              </a:ext>
            </a:extLst>
          </p:cNvPr>
          <p:cNvSpPr txBox="1"/>
          <p:nvPr/>
        </p:nvSpPr>
        <p:spPr>
          <a:xfrm>
            <a:off x="1644242" y="5738070"/>
            <a:ext cx="8229600" cy="523220"/>
          </a:xfrm>
          <a:prstGeom prst="rect">
            <a:avLst/>
          </a:prstGeom>
          <a:noFill/>
        </p:spPr>
        <p:txBody>
          <a:bodyPr wrap="square" rtlCol="0">
            <a:spAutoFit/>
          </a:bodyPr>
          <a:lstStyle/>
          <a:p>
            <a:r>
              <a:rPr lang="en-GB" sz="1400" dirty="0"/>
              <a:t>Eight community pharmacies expect capacity to increase (7 of these pharmacies have plenty of capacity for new clients now), with the majority expecting capacity to remain the same.</a:t>
            </a:r>
          </a:p>
        </p:txBody>
      </p:sp>
      <p:pic>
        <p:nvPicPr>
          <p:cNvPr id="3" name="Picture 2">
            <a:extLst>
              <a:ext uri="{FF2B5EF4-FFF2-40B4-BE49-F238E27FC236}">
                <a16:creationId xmlns:a16="http://schemas.microsoft.com/office/drawing/2014/main" id="{57191C60-9453-6DAD-9D0B-2083DAF9E27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217019" y="6084300"/>
            <a:ext cx="1582365" cy="549968"/>
          </a:xfrm>
          <a:prstGeom prst="rect">
            <a:avLst/>
          </a:prstGeom>
          <a:noFill/>
          <a:ln>
            <a:noFill/>
          </a:ln>
        </p:spPr>
      </p:pic>
    </p:spTree>
    <p:extLst>
      <p:ext uri="{BB962C8B-B14F-4D97-AF65-F5344CB8AC3E}">
        <p14:creationId xmlns:p14="http://schemas.microsoft.com/office/powerpoint/2010/main" val="1158918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EB400-3EC1-27DB-A2B7-7748D74A2929}"/>
              </a:ext>
            </a:extLst>
          </p:cNvPr>
          <p:cNvSpPr>
            <a:spLocks noGrp="1"/>
          </p:cNvSpPr>
          <p:nvPr>
            <p:ph type="title"/>
          </p:nvPr>
        </p:nvSpPr>
        <p:spPr>
          <a:xfrm>
            <a:off x="838200" y="365126"/>
            <a:ext cx="10515600" cy="473774"/>
          </a:xfrm>
        </p:spPr>
        <p:txBody>
          <a:bodyPr>
            <a:normAutofit fontScale="90000"/>
          </a:bodyPr>
          <a:lstStyle/>
          <a:p>
            <a:r>
              <a:rPr lang="en-GB" dirty="0"/>
              <a:t>Thoughts on what would help increase capacity</a:t>
            </a:r>
          </a:p>
        </p:txBody>
      </p:sp>
      <p:graphicFrame>
        <p:nvGraphicFramePr>
          <p:cNvPr id="4" name="Table 4">
            <a:extLst>
              <a:ext uri="{FF2B5EF4-FFF2-40B4-BE49-F238E27FC236}">
                <a16:creationId xmlns:a16="http://schemas.microsoft.com/office/drawing/2014/main" id="{936273D8-5097-FCAD-CA7D-5F68AAF2B653}"/>
              </a:ext>
            </a:extLst>
          </p:cNvPr>
          <p:cNvGraphicFramePr>
            <a:graphicFrameLocks noGrp="1"/>
          </p:cNvGraphicFramePr>
          <p:nvPr>
            <p:ph idx="1"/>
            <p:extLst>
              <p:ext uri="{D42A27DB-BD31-4B8C-83A1-F6EECF244321}">
                <p14:modId xmlns:p14="http://schemas.microsoft.com/office/powerpoint/2010/main" val="2040691037"/>
              </p:ext>
            </p:extLst>
          </p:nvPr>
        </p:nvGraphicFramePr>
        <p:xfrm>
          <a:off x="745921" y="1104172"/>
          <a:ext cx="10515600" cy="37084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710987466"/>
                    </a:ext>
                  </a:extLst>
                </a:gridCol>
                <a:gridCol w="5257800">
                  <a:extLst>
                    <a:ext uri="{9D8B030D-6E8A-4147-A177-3AD203B41FA5}">
                      <a16:colId xmlns:a16="http://schemas.microsoft.com/office/drawing/2014/main" val="1010274599"/>
                    </a:ext>
                  </a:extLst>
                </a:gridCol>
              </a:tblGrid>
              <a:tr h="370840">
                <a:tc>
                  <a:txBody>
                    <a:bodyPr/>
                    <a:lstStyle/>
                    <a:p>
                      <a:r>
                        <a:rPr lang="en-GB" dirty="0"/>
                        <a:t>Response</a:t>
                      </a:r>
                    </a:p>
                  </a:txBody>
                  <a:tcPr/>
                </a:tc>
                <a:tc>
                  <a:txBody>
                    <a:bodyPr/>
                    <a:lstStyle/>
                    <a:p>
                      <a:r>
                        <a:rPr lang="en-GB" dirty="0"/>
                        <a:t>Number (Percentage)</a:t>
                      </a:r>
                    </a:p>
                  </a:txBody>
                  <a:tcPr/>
                </a:tc>
                <a:extLst>
                  <a:ext uri="{0D108BD9-81ED-4DB2-BD59-A6C34878D82A}">
                    <a16:rowId xmlns:a16="http://schemas.microsoft.com/office/drawing/2014/main" val="2178209423"/>
                  </a:ext>
                </a:extLst>
              </a:tr>
              <a:tr h="370840">
                <a:tc>
                  <a:txBody>
                    <a:bodyPr/>
                    <a:lstStyle/>
                    <a:p>
                      <a:r>
                        <a:rPr lang="en-GB" dirty="0"/>
                        <a:t>More staff</a:t>
                      </a:r>
                    </a:p>
                  </a:txBody>
                  <a:tcPr/>
                </a:tc>
                <a:tc>
                  <a:txBody>
                    <a:bodyPr/>
                    <a:lstStyle/>
                    <a:p>
                      <a:r>
                        <a:rPr lang="en-GB" dirty="0"/>
                        <a:t>10 (26%)</a:t>
                      </a:r>
                    </a:p>
                  </a:txBody>
                  <a:tcPr/>
                </a:tc>
                <a:extLst>
                  <a:ext uri="{0D108BD9-81ED-4DB2-BD59-A6C34878D82A}">
                    <a16:rowId xmlns:a16="http://schemas.microsoft.com/office/drawing/2014/main" val="3197401132"/>
                  </a:ext>
                </a:extLst>
              </a:tr>
              <a:tr h="370840">
                <a:tc>
                  <a:txBody>
                    <a:bodyPr/>
                    <a:lstStyle/>
                    <a:p>
                      <a:r>
                        <a:rPr lang="en-GB" dirty="0"/>
                        <a:t>Increased funding</a:t>
                      </a:r>
                    </a:p>
                  </a:txBody>
                  <a:tcPr/>
                </a:tc>
                <a:tc>
                  <a:txBody>
                    <a:bodyPr/>
                    <a:lstStyle/>
                    <a:p>
                      <a:r>
                        <a:rPr lang="en-GB" dirty="0"/>
                        <a:t>10 (26%)</a:t>
                      </a:r>
                    </a:p>
                  </a:txBody>
                  <a:tcPr/>
                </a:tc>
                <a:extLst>
                  <a:ext uri="{0D108BD9-81ED-4DB2-BD59-A6C34878D82A}">
                    <a16:rowId xmlns:a16="http://schemas.microsoft.com/office/drawing/2014/main" val="2934697987"/>
                  </a:ext>
                </a:extLst>
              </a:tr>
              <a:tr h="370840">
                <a:tc>
                  <a:txBody>
                    <a:bodyPr/>
                    <a:lstStyle/>
                    <a:p>
                      <a:r>
                        <a:rPr lang="en-GB" dirty="0"/>
                        <a:t>Staff training</a:t>
                      </a:r>
                    </a:p>
                  </a:txBody>
                  <a:tcPr/>
                </a:tc>
                <a:tc>
                  <a:txBody>
                    <a:bodyPr/>
                    <a:lstStyle/>
                    <a:p>
                      <a:r>
                        <a:rPr lang="en-GB" dirty="0"/>
                        <a:t>8 (21%)</a:t>
                      </a:r>
                    </a:p>
                  </a:txBody>
                  <a:tcPr/>
                </a:tc>
                <a:extLst>
                  <a:ext uri="{0D108BD9-81ED-4DB2-BD59-A6C34878D82A}">
                    <a16:rowId xmlns:a16="http://schemas.microsoft.com/office/drawing/2014/main" val="925362026"/>
                  </a:ext>
                </a:extLst>
              </a:tr>
              <a:tr h="370840">
                <a:tc>
                  <a:txBody>
                    <a:bodyPr/>
                    <a:lstStyle/>
                    <a:p>
                      <a:r>
                        <a:rPr lang="en-GB" dirty="0"/>
                        <a:t>Improved client behaviour</a:t>
                      </a:r>
                    </a:p>
                  </a:txBody>
                  <a:tcPr/>
                </a:tc>
                <a:tc>
                  <a:txBody>
                    <a:bodyPr/>
                    <a:lstStyle/>
                    <a:p>
                      <a:r>
                        <a:rPr lang="en-GB" dirty="0"/>
                        <a:t>4 (10%)</a:t>
                      </a:r>
                    </a:p>
                  </a:txBody>
                  <a:tcPr/>
                </a:tc>
                <a:extLst>
                  <a:ext uri="{0D108BD9-81ED-4DB2-BD59-A6C34878D82A}">
                    <a16:rowId xmlns:a16="http://schemas.microsoft.com/office/drawing/2014/main" val="1794596568"/>
                  </a:ext>
                </a:extLst>
              </a:tr>
              <a:tr h="370840">
                <a:tc>
                  <a:txBody>
                    <a:bodyPr/>
                    <a:lstStyle/>
                    <a:p>
                      <a:r>
                        <a:rPr lang="en-GB" dirty="0"/>
                        <a:t>Communication with the treatment service</a:t>
                      </a:r>
                    </a:p>
                  </a:txBody>
                  <a:tcPr/>
                </a:tc>
                <a:tc>
                  <a:txBody>
                    <a:bodyPr/>
                    <a:lstStyle/>
                    <a:p>
                      <a:r>
                        <a:rPr lang="en-GB" dirty="0"/>
                        <a:t>4 (10%)</a:t>
                      </a:r>
                    </a:p>
                  </a:txBody>
                  <a:tcPr/>
                </a:tc>
                <a:extLst>
                  <a:ext uri="{0D108BD9-81ED-4DB2-BD59-A6C34878D82A}">
                    <a16:rowId xmlns:a16="http://schemas.microsoft.com/office/drawing/2014/main" val="2262348833"/>
                  </a:ext>
                </a:extLst>
              </a:tr>
              <a:tr h="370840">
                <a:tc>
                  <a:txBody>
                    <a:bodyPr/>
                    <a:lstStyle/>
                    <a:p>
                      <a:r>
                        <a:rPr lang="en-GB" dirty="0"/>
                        <a:t>Increase storage space/CD cupboard space</a:t>
                      </a:r>
                    </a:p>
                  </a:txBody>
                  <a:tcPr/>
                </a:tc>
                <a:tc>
                  <a:txBody>
                    <a:bodyPr/>
                    <a:lstStyle/>
                    <a:p>
                      <a:r>
                        <a:rPr lang="en-GB" dirty="0"/>
                        <a:t>3 (8%)</a:t>
                      </a:r>
                    </a:p>
                  </a:txBody>
                  <a:tcPr/>
                </a:tc>
                <a:extLst>
                  <a:ext uri="{0D108BD9-81ED-4DB2-BD59-A6C34878D82A}">
                    <a16:rowId xmlns:a16="http://schemas.microsoft.com/office/drawing/2014/main" val="53413033"/>
                  </a:ext>
                </a:extLst>
              </a:tr>
              <a:tr h="370840">
                <a:tc>
                  <a:txBody>
                    <a:bodyPr/>
                    <a:lstStyle/>
                    <a:p>
                      <a:r>
                        <a:rPr lang="en-GB" dirty="0"/>
                        <a:t>More referrals</a:t>
                      </a:r>
                    </a:p>
                  </a:txBody>
                  <a:tcPr/>
                </a:tc>
                <a:tc>
                  <a:txBody>
                    <a:bodyPr/>
                    <a:lstStyle/>
                    <a:p>
                      <a:r>
                        <a:rPr lang="en-GB" dirty="0"/>
                        <a:t>2 (5%)</a:t>
                      </a:r>
                    </a:p>
                  </a:txBody>
                  <a:tcPr/>
                </a:tc>
                <a:extLst>
                  <a:ext uri="{0D108BD9-81ED-4DB2-BD59-A6C34878D82A}">
                    <a16:rowId xmlns:a16="http://schemas.microsoft.com/office/drawing/2014/main" val="2581900206"/>
                  </a:ext>
                </a:extLst>
              </a:tr>
              <a:tr h="370840">
                <a:tc>
                  <a:txBody>
                    <a:bodyPr/>
                    <a:lstStyle/>
                    <a:p>
                      <a:r>
                        <a:rPr lang="en-GB" dirty="0"/>
                        <a:t>More pharmacies offering the service</a:t>
                      </a:r>
                    </a:p>
                  </a:txBody>
                  <a:tcPr/>
                </a:tc>
                <a:tc>
                  <a:txBody>
                    <a:bodyPr/>
                    <a:lstStyle/>
                    <a:p>
                      <a:r>
                        <a:rPr lang="en-GB" dirty="0"/>
                        <a:t>1 (2.5%)</a:t>
                      </a:r>
                    </a:p>
                  </a:txBody>
                  <a:tcPr/>
                </a:tc>
                <a:extLst>
                  <a:ext uri="{0D108BD9-81ED-4DB2-BD59-A6C34878D82A}">
                    <a16:rowId xmlns:a16="http://schemas.microsoft.com/office/drawing/2014/main" val="2718104541"/>
                  </a:ext>
                </a:extLst>
              </a:tr>
              <a:tr h="370840">
                <a:tc>
                  <a:txBody>
                    <a:bodyPr/>
                    <a:lstStyle/>
                    <a:p>
                      <a:r>
                        <a:rPr lang="en-GB" dirty="0"/>
                        <a:t>Local appointments</a:t>
                      </a:r>
                    </a:p>
                  </a:txBody>
                  <a:tcPr/>
                </a:tc>
                <a:tc>
                  <a:txBody>
                    <a:bodyPr/>
                    <a:lstStyle/>
                    <a:p>
                      <a:r>
                        <a:rPr lang="en-GB" dirty="0"/>
                        <a:t>1 (2.5%)</a:t>
                      </a:r>
                    </a:p>
                  </a:txBody>
                  <a:tcPr/>
                </a:tc>
                <a:extLst>
                  <a:ext uri="{0D108BD9-81ED-4DB2-BD59-A6C34878D82A}">
                    <a16:rowId xmlns:a16="http://schemas.microsoft.com/office/drawing/2014/main" val="3810414885"/>
                  </a:ext>
                </a:extLst>
              </a:tr>
            </a:tbl>
          </a:graphicData>
        </a:graphic>
      </p:graphicFrame>
      <p:pic>
        <p:nvPicPr>
          <p:cNvPr id="3" name="Picture 2">
            <a:extLst>
              <a:ext uri="{FF2B5EF4-FFF2-40B4-BE49-F238E27FC236}">
                <a16:creationId xmlns:a16="http://schemas.microsoft.com/office/drawing/2014/main" id="{0EA63156-B7C2-C7F7-A3BB-5B2D5C7CF9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3265" y="5705200"/>
            <a:ext cx="2983832" cy="745958"/>
          </a:xfrm>
          <a:prstGeom prst="rect">
            <a:avLst/>
          </a:prstGeom>
          <a:noFill/>
          <a:ln>
            <a:noFill/>
          </a:ln>
        </p:spPr>
      </p:pic>
      <p:pic>
        <p:nvPicPr>
          <p:cNvPr id="5" name="Picture 4">
            <a:extLst>
              <a:ext uri="{FF2B5EF4-FFF2-40B4-BE49-F238E27FC236}">
                <a16:creationId xmlns:a16="http://schemas.microsoft.com/office/drawing/2014/main" id="{B4D27C2B-BBDC-EB05-67AB-0AA0BDDF211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90916" y="5753828"/>
            <a:ext cx="2146266" cy="745958"/>
          </a:xfrm>
          <a:prstGeom prst="rect">
            <a:avLst/>
          </a:prstGeom>
          <a:noFill/>
          <a:ln>
            <a:noFill/>
          </a:ln>
        </p:spPr>
      </p:pic>
    </p:spTree>
    <p:extLst>
      <p:ext uri="{BB962C8B-B14F-4D97-AF65-F5344CB8AC3E}">
        <p14:creationId xmlns:p14="http://schemas.microsoft.com/office/powerpoint/2010/main" val="41064065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2E6544E2F33FB4BBE99F2ADE799A9C5" ma:contentTypeVersion="17" ma:contentTypeDescription="Create a new document." ma:contentTypeScope="" ma:versionID="76b9903d99f81c68d2294f6c53bbcbfb">
  <xsd:schema xmlns:xsd="http://www.w3.org/2001/XMLSchema" xmlns:xs="http://www.w3.org/2001/XMLSchema" xmlns:p="http://schemas.microsoft.com/office/2006/metadata/properties" xmlns:ns2="e72f9c90-15da-4554-a176-ab2f3cbb2b17" xmlns:ns3="ca80928c-d5c3-439b-914a-4d2a99ee0c44" xmlns:ns4="dd989013-3695-4458-8df5-613b197d9ac2" targetNamespace="http://schemas.microsoft.com/office/2006/metadata/properties" ma:root="true" ma:fieldsID="6e1493040bb720ac55514d02dc997ef0" ns2:_="" ns3:_="" ns4:_="">
    <xsd:import namespace="e72f9c90-15da-4554-a176-ab2f3cbb2b17"/>
    <xsd:import namespace="ca80928c-d5c3-439b-914a-4d2a99ee0c44"/>
    <xsd:import namespace="dd989013-3695-4458-8df5-613b197d9ac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Associated_x0020_file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4: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2f9c90-15da-4554-a176-ab2f3cbb2b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Associated_x0020_files" ma:index="12" nillable="true" ma:displayName="Associated files" ma:format="Hyperlink" ma:internalName="Associated_x0020_files">
      <xsd:complexType>
        <xsd:complexContent>
          <xsd:extension base="dms:URL">
            <xsd:sequence>
              <xsd:element name="Url" type="dms:ValidUrl" minOccurs="0" nillable="true"/>
              <xsd:element name="Description" type="xsd:string" nillable="true"/>
            </xsd:sequence>
          </xsd:extension>
        </xsd:complexContent>
      </xsd:complex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e2b82dc-5d1b-42e3-84a1-9392513e78f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80928c-d5c3-439b-914a-4d2a99ee0c4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d989013-3695-4458-8df5-613b197d9ac2"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18fa04dc-a2a3-485d-99d8-08c48753d7d7}" ma:internalName="TaxCatchAll" ma:showField="CatchAllData" ma:web="ca80928c-d5c3-439b-914a-4d2a99ee0c4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72f9c90-15da-4554-a176-ab2f3cbb2b17">
      <Terms xmlns="http://schemas.microsoft.com/office/infopath/2007/PartnerControls"/>
    </lcf76f155ced4ddcb4097134ff3c332f>
    <TaxCatchAll xmlns="dd989013-3695-4458-8df5-613b197d9ac2" xsi:nil="true"/>
    <Associated_x0020_files xmlns="e72f9c90-15da-4554-a176-ab2f3cbb2b17">
      <Url xsi:nil="true"/>
      <Description xsi:nil="true"/>
    </Associated_x0020_files>
  </documentManagement>
</p:properties>
</file>

<file path=customXml/itemProps1.xml><?xml version="1.0" encoding="utf-8"?>
<ds:datastoreItem xmlns:ds="http://schemas.openxmlformats.org/officeDocument/2006/customXml" ds:itemID="{0FC8982F-9DE2-4A96-8B87-8CEBB250C7B8}">
  <ds:schemaRefs>
    <ds:schemaRef ds:uri="http://schemas.microsoft.com/sharepoint/v3/contenttype/forms"/>
  </ds:schemaRefs>
</ds:datastoreItem>
</file>

<file path=customXml/itemProps2.xml><?xml version="1.0" encoding="utf-8"?>
<ds:datastoreItem xmlns:ds="http://schemas.openxmlformats.org/officeDocument/2006/customXml" ds:itemID="{BD463E64-B875-4D4A-867D-761D3BE616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2f9c90-15da-4554-a176-ab2f3cbb2b17"/>
    <ds:schemaRef ds:uri="ca80928c-d5c3-439b-914a-4d2a99ee0c44"/>
    <ds:schemaRef ds:uri="dd989013-3695-4458-8df5-613b197d9a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2AE3FD9-FF70-4A27-AF2C-1B3AA604F985}">
  <ds:schemaRefs>
    <ds:schemaRef ds:uri="dd989013-3695-4458-8df5-613b197d9ac2"/>
    <ds:schemaRef ds:uri="http://purl.org/dc/elements/1.1/"/>
    <ds:schemaRef ds:uri="http://schemas.microsoft.com/office/2006/metadata/properties"/>
    <ds:schemaRef ds:uri="ca80928c-d5c3-439b-914a-4d2a99ee0c44"/>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e72f9c90-15da-4554-a176-ab2f3cbb2b1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47</TotalTime>
  <Words>319</Words>
  <Application>Microsoft Office PowerPoint</Application>
  <PresentationFormat>Widescreen</PresentationFormat>
  <Paragraphs>48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Supervised Consumption Survey Community Pharmacy in Devon</vt:lpstr>
      <vt:lpstr>Rationale for the survey </vt:lpstr>
      <vt:lpstr>39/107 Community Pharmacies signed up to deliver supervised consumption in Devon responded (36%)</vt:lpstr>
      <vt:lpstr>Thoughts on what would help increase capacity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Supervised Consumption Survey Community Pharmacy in Devon</dc:title>
  <dc:creator>Richard Merrifield</dc:creator>
  <cp:lastModifiedBy>Sue Taylor</cp:lastModifiedBy>
  <cp:revision>2</cp:revision>
  <dcterms:created xsi:type="dcterms:W3CDTF">2023-08-07T07:26:11Z</dcterms:created>
  <dcterms:modified xsi:type="dcterms:W3CDTF">2023-10-25T13:06:30Z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0x010100F2E6544E2F33FB4BBE99F2ADE799A9C5</vt:lpwstr>
  </property>
  <property fmtid="{D5CDD505-2E9C-101B-9397-08002B2CF9AE}" pid="3" name="MediaServiceImageTags">
    <vt:lpwstr/>
  </property>
</Properties>
</file>