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6" r:id="rId4"/>
  </p:sldMasterIdLst>
  <p:notesMasterIdLst>
    <p:notesMasterId r:id="rId12"/>
  </p:notesMasterIdLst>
  <p:handoutMasterIdLst>
    <p:handoutMasterId r:id="rId13"/>
  </p:handoutMasterIdLst>
  <p:sldIdLst>
    <p:sldId id="2145707922" r:id="rId5"/>
    <p:sldId id="257" r:id="rId6"/>
    <p:sldId id="2145708025" r:id="rId7"/>
    <p:sldId id="2145708020" r:id="rId8"/>
    <p:sldId id="1946" r:id="rId9"/>
    <p:sldId id="2145708022" r:id="rId10"/>
    <p:sldId id="214570802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B95705-3FED-22C6-BC13-2B19210730DB}" name="Lucy Sale" initials="" userId="S::Lucy.Sale@hee.nhs.uk::9fed01c5-4783-4076-bde4-96884c4e39bb" providerId="AD"/>
  <p188:author id="{F9CE5A08-313E-4D47-877B-A8D4F978C60A}" name="Delphine Abbott" initials="DA" userId="S::Delphine.Abbott@hee.nhs.uk::d5aa380b-d8d4-4c2c-98fa-5bdee9899d7e" providerId="AD"/>
  <p188:author id="{5277EC3A-198C-8838-17FC-98564999FBDC}" name="Lucy Sale" initials="LS" userId="S::lucy.sale@hee.nhs.uk::9fed01c5-4783-4076-bde4-96884c4e39bb" providerId="AD"/>
  <p188:author id="{6A04D66A-DFB6-5E4D-116E-05A8CBC30FF2}" name="Sale, Lucy (NHS ENGLAND - T1510)" initials="" userId="S::lucy.sale2@nhs.net::941a4e4f-2f42-4cac-b938-54168b776753" providerId="AD"/>
  <p188:author id="{D7036BA7-D79A-D3BD-1EC5-57B6425EC4F0}" name="ABBOTT, Delphine (NHS ENGLAND - T1510)" initials="DA" userId="S::delphine.abbott2@nhs.net::63d26a92-1c86-429a-ac85-1baf6dde527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231F20"/>
    <a:srgbClr val="CBCCD9"/>
    <a:srgbClr val="003893"/>
    <a:srgbClr val="A00054"/>
    <a:srgbClr val="E28C0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433B65-A5F1-9FD5-7F38-B9FCA1B850FA}" v="19" dt="2024-08-15T08:37:08.1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424" autoAdjust="0"/>
  </p:normalViewPr>
  <p:slideViewPr>
    <p:cSldViewPr snapToGrid="0">
      <p:cViewPr varScale="1">
        <p:scale>
          <a:sx n="83" d="100"/>
          <a:sy n="83" d="100"/>
        </p:scale>
        <p:origin x="1638" y="126"/>
      </p:cViewPr>
      <p:guideLst>
        <p:guide orient="horz" pos="2160"/>
        <p:guide pos="3817"/>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hyperlink" Target="https://propharmace.com/est/" TargetMode="Externa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diagrams/_rels/data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30.png"/><Relationship Id="rId1" Type="http://schemas.openxmlformats.org/officeDocument/2006/relationships/hyperlink" Target="https://www.cppe.ac.uk/career/pt-ayr/pt-advancing" TargetMode="Externa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 Id="rId9" Type="http://schemas.openxmlformats.org/officeDocument/2006/relationships/image" Target="../media/image3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hyperlink" Target="https://propharmace.com/est/" TargetMode="External"/><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 Id="rId9" Type="http://schemas.openxmlformats.org/officeDocument/2006/relationships/hyperlink" Target="https://www.cppe.ac.uk/career/pt-ayr/pt-advancing"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9092DD-E360-4A26-906E-85DBDB5B1D4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2A1134D-F66A-4016-89BA-8E8171AA5787}">
      <dgm:prSet/>
      <dgm:spPr/>
      <dgm:t>
        <a:bodyPr/>
        <a:lstStyle/>
        <a:p>
          <a:pPr>
            <a:lnSpc>
              <a:spcPct val="100000"/>
            </a:lnSpc>
          </a:pPr>
          <a:r>
            <a:rPr lang="en-GB" b="0" i="0" dirty="0"/>
            <a:t>Training for Educational Supervisors including Designated Supervisors. Both pharmacists and pharmacy technicians can apply for the educational supervisor training.</a:t>
          </a:r>
          <a:endParaRPr lang="en-US" dirty="0"/>
        </a:p>
      </dgm:t>
    </dgm:pt>
    <dgm:pt modelId="{72236341-BBD3-4734-BA30-8DF7B1337EDE}" type="parTrans" cxnId="{A0EA22C4-EDE0-4996-A3C0-F4E02EFA9401}">
      <dgm:prSet/>
      <dgm:spPr/>
      <dgm:t>
        <a:bodyPr/>
        <a:lstStyle/>
        <a:p>
          <a:endParaRPr lang="en-US"/>
        </a:p>
      </dgm:t>
    </dgm:pt>
    <dgm:pt modelId="{519B9856-EFED-425E-B2DB-588EAB1F2157}" type="sibTrans" cxnId="{A0EA22C4-EDE0-4996-A3C0-F4E02EFA9401}">
      <dgm:prSet/>
      <dgm:spPr/>
      <dgm:t>
        <a:bodyPr/>
        <a:lstStyle/>
        <a:p>
          <a:endParaRPr lang="en-US"/>
        </a:p>
      </dgm:t>
    </dgm:pt>
    <dgm:pt modelId="{3F7ECE97-B5D8-4023-B383-0B652A0FB336}">
      <dgm:prSet/>
      <dgm:spPr/>
      <dgm:t>
        <a:bodyPr/>
        <a:lstStyle/>
        <a:p>
          <a:pPr>
            <a:lnSpc>
              <a:spcPct val="100000"/>
            </a:lnSpc>
          </a:pPr>
          <a:r>
            <a:rPr lang="en-GB" b="0" i="0"/>
            <a:t>Training for Designated Prescribing Practitioners (DPP) supporting supervision of learners from a community pharmacy setting (i.e. community pharmacists completing independent prescribing training, where this training may be taking place in other healthcare settings)</a:t>
          </a:r>
          <a:endParaRPr lang="en-US"/>
        </a:p>
      </dgm:t>
    </dgm:pt>
    <dgm:pt modelId="{EF5C979A-6A35-4A22-B983-2656026A5759}" type="parTrans" cxnId="{93D4BEFB-A2BC-44F2-94A5-5DF0F7F091A3}">
      <dgm:prSet/>
      <dgm:spPr/>
      <dgm:t>
        <a:bodyPr/>
        <a:lstStyle/>
        <a:p>
          <a:endParaRPr lang="en-US"/>
        </a:p>
      </dgm:t>
    </dgm:pt>
    <dgm:pt modelId="{B05818FA-9AC2-4FE1-8A08-9A6A519191B5}" type="sibTrans" cxnId="{93D4BEFB-A2BC-44F2-94A5-5DF0F7F091A3}">
      <dgm:prSet/>
      <dgm:spPr/>
      <dgm:t>
        <a:bodyPr/>
        <a:lstStyle/>
        <a:p>
          <a:endParaRPr lang="en-US"/>
        </a:p>
      </dgm:t>
    </dgm:pt>
    <dgm:pt modelId="{D89322CA-A557-4D00-86D9-05E4B6B4DBA3}">
      <dgm:prSet/>
      <dgm:spPr/>
      <dgm:t>
        <a:bodyPr/>
        <a:lstStyle/>
        <a:p>
          <a:pPr>
            <a:lnSpc>
              <a:spcPct val="100000"/>
            </a:lnSpc>
          </a:pPr>
          <a:r>
            <a:rPr lang="en-GB"/>
            <a:t>Sign up now for training on the </a:t>
          </a:r>
          <a:r>
            <a:rPr lang="en-GB" err="1">
              <a:hlinkClick xmlns:r="http://schemas.openxmlformats.org/officeDocument/2006/relationships" r:id="rId1"/>
            </a:rPr>
            <a:t>ProPharmace</a:t>
          </a:r>
          <a:r>
            <a:rPr lang="en-GB">
              <a:hlinkClick xmlns:r="http://schemas.openxmlformats.org/officeDocument/2006/relationships" r:id="rId1"/>
            </a:rPr>
            <a:t> website</a:t>
          </a:r>
          <a:endParaRPr lang="en-US"/>
        </a:p>
      </dgm:t>
    </dgm:pt>
    <dgm:pt modelId="{D237C39E-10FE-49BE-98C5-BB02AE9B33AB}" type="parTrans" cxnId="{54AC7679-1B34-42C4-9573-D01080ECFEDC}">
      <dgm:prSet/>
      <dgm:spPr/>
      <dgm:t>
        <a:bodyPr/>
        <a:lstStyle/>
        <a:p>
          <a:endParaRPr lang="en-US"/>
        </a:p>
      </dgm:t>
    </dgm:pt>
    <dgm:pt modelId="{90E575D1-0E82-4CBA-AA8F-CFBA19512C66}" type="sibTrans" cxnId="{54AC7679-1B34-42C4-9573-D01080ECFEDC}">
      <dgm:prSet/>
      <dgm:spPr/>
      <dgm:t>
        <a:bodyPr/>
        <a:lstStyle/>
        <a:p>
          <a:endParaRPr lang="en-US"/>
        </a:p>
      </dgm:t>
    </dgm:pt>
    <dgm:pt modelId="{E7F5D4DD-D813-4CC8-B12E-40F84B1934FD}" type="pres">
      <dgm:prSet presAssocID="{829092DD-E360-4A26-906E-85DBDB5B1D4A}" presName="root" presStyleCnt="0">
        <dgm:presLayoutVars>
          <dgm:dir/>
          <dgm:resizeHandles val="exact"/>
        </dgm:presLayoutVars>
      </dgm:prSet>
      <dgm:spPr/>
    </dgm:pt>
    <dgm:pt modelId="{95F34754-5ADB-4174-A0DC-DA051AAF8E13}" type="pres">
      <dgm:prSet presAssocID="{32A1134D-F66A-4016-89BA-8E8171AA5787}" presName="compNode" presStyleCnt="0"/>
      <dgm:spPr/>
    </dgm:pt>
    <dgm:pt modelId="{8E606083-B140-490A-91C3-394D254D62FF}" type="pres">
      <dgm:prSet presAssocID="{32A1134D-F66A-4016-89BA-8E8171AA5787}" presName="bgRect" presStyleLbl="bgShp" presStyleIdx="0" presStyleCnt="3"/>
      <dgm:spPr/>
    </dgm:pt>
    <dgm:pt modelId="{FF45CE9F-6710-4156-A554-B14E6BF5FE39}" type="pres">
      <dgm:prSet presAssocID="{32A1134D-F66A-4016-89BA-8E8171AA5787}"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Medicine"/>
        </a:ext>
      </dgm:extLst>
    </dgm:pt>
    <dgm:pt modelId="{E11FD092-35B8-48A9-A178-3B26B1C0DA8F}" type="pres">
      <dgm:prSet presAssocID="{32A1134D-F66A-4016-89BA-8E8171AA5787}" presName="spaceRect" presStyleCnt="0"/>
      <dgm:spPr/>
    </dgm:pt>
    <dgm:pt modelId="{6809CED9-9C90-40CF-BC09-890E7562666B}" type="pres">
      <dgm:prSet presAssocID="{32A1134D-F66A-4016-89BA-8E8171AA5787}" presName="parTx" presStyleLbl="revTx" presStyleIdx="0" presStyleCnt="3">
        <dgm:presLayoutVars>
          <dgm:chMax val="0"/>
          <dgm:chPref val="0"/>
        </dgm:presLayoutVars>
      </dgm:prSet>
      <dgm:spPr/>
    </dgm:pt>
    <dgm:pt modelId="{C0000827-03E0-4A75-A70B-FB385D3EBC93}" type="pres">
      <dgm:prSet presAssocID="{519B9856-EFED-425E-B2DB-588EAB1F2157}" presName="sibTrans" presStyleCnt="0"/>
      <dgm:spPr/>
    </dgm:pt>
    <dgm:pt modelId="{C32B802B-FD3E-4B39-90DF-E4F2E3C84367}" type="pres">
      <dgm:prSet presAssocID="{3F7ECE97-B5D8-4023-B383-0B652A0FB336}" presName="compNode" presStyleCnt="0"/>
      <dgm:spPr/>
    </dgm:pt>
    <dgm:pt modelId="{C4BFDB36-1725-4F3C-A4E4-6A300BFDA19F}" type="pres">
      <dgm:prSet presAssocID="{3F7ECE97-B5D8-4023-B383-0B652A0FB336}" presName="bgRect" presStyleLbl="bgShp" presStyleIdx="1" presStyleCnt="3"/>
      <dgm:spPr/>
    </dgm:pt>
    <dgm:pt modelId="{E49ADFA1-3514-4FB8-8AA7-05BC2A286892}" type="pres">
      <dgm:prSet presAssocID="{3F7ECE97-B5D8-4023-B383-0B652A0FB336}"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Doctor"/>
        </a:ext>
      </dgm:extLst>
    </dgm:pt>
    <dgm:pt modelId="{609A3C68-F2CA-4618-A142-D0F95CD99F1F}" type="pres">
      <dgm:prSet presAssocID="{3F7ECE97-B5D8-4023-B383-0B652A0FB336}" presName="spaceRect" presStyleCnt="0"/>
      <dgm:spPr/>
    </dgm:pt>
    <dgm:pt modelId="{D4C354CE-FB4B-4E5A-B2A4-FDACFB292C00}" type="pres">
      <dgm:prSet presAssocID="{3F7ECE97-B5D8-4023-B383-0B652A0FB336}" presName="parTx" presStyleLbl="revTx" presStyleIdx="1" presStyleCnt="3">
        <dgm:presLayoutVars>
          <dgm:chMax val="0"/>
          <dgm:chPref val="0"/>
        </dgm:presLayoutVars>
      </dgm:prSet>
      <dgm:spPr/>
    </dgm:pt>
    <dgm:pt modelId="{8DD9FB53-16F2-4527-80DF-9988684A136A}" type="pres">
      <dgm:prSet presAssocID="{B05818FA-9AC2-4FE1-8A08-9A6A519191B5}" presName="sibTrans" presStyleCnt="0"/>
      <dgm:spPr/>
    </dgm:pt>
    <dgm:pt modelId="{8C086083-2716-4B37-AF90-1A79A2A3E03C}" type="pres">
      <dgm:prSet presAssocID="{D89322CA-A557-4D00-86D9-05E4B6B4DBA3}" presName="compNode" presStyleCnt="0"/>
      <dgm:spPr/>
    </dgm:pt>
    <dgm:pt modelId="{BB9AF6BA-FCCE-48E9-A93B-73446DB20C03}" type="pres">
      <dgm:prSet presAssocID="{D89322CA-A557-4D00-86D9-05E4B6B4DBA3}" presName="bgRect" presStyleLbl="bgShp" presStyleIdx="2" presStyleCnt="3"/>
      <dgm:spPr/>
    </dgm:pt>
    <dgm:pt modelId="{6B76DB51-5C48-4C63-9378-CEF28BE1E5F9}" type="pres">
      <dgm:prSet presAssocID="{D89322CA-A557-4D00-86D9-05E4B6B4DBA3}"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Magnifying glass"/>
        </a:ext>
      </dgm:extLst>
    </dgm:pt>
    <dgm:pt modelId="{25B1BD98-D47D-46F7-9C32-5EE04C03E2ED}" type="pres">
      <dgm:prSet presAssocID="{D89322CA-A557-4D00-86D9-05E4B6B4DBA3}" presName="spaceRect" presStyleCnt="0"/>
      <dgm:spPr/>
    </dgm:pt>
    <dgm:pt modelId="{4BFE20AD-7527-4DE4-A3ED-5E228E6006B8}" type="pres">
      <dgm:prSet presAssocID="{D89322CA-A557-4D00-86D9-05E4B6B4DBA3}" presName="parTx" presStyleLbl="revTx" presStyleIdx="2" presStyleCnt="3">
        <dgm:presLayoutVars>
          <dgm:chMax val="0"/>
          <dgm:chPref val="0"/>
        </dgm:presLayoutVars>
      </dgm:prSet>
      <dgm:spPr/>
    </dgm:pt>
  </dgm:ptLst>
  <dgm:cxnLst>
    <dgm:cxn modelId="{C6ACD81C-F580-4700-8143-313F863F118B}" type="presOf" srcId="{32A1134D-F66A-4016-89BA-8E8171AA5787}" destId="{6809CED9-9C90-40CF-BC09-890E7562666B}" srcOrd="0" destOrd="0" presId="urn:microsoft.com/office/officeart/2018/2/layout/IconVerticalSolidList"/>
    <dgm:cxn modelId="{54AC7679-1B34-42C4-9573-D01080ECFEDC}" srcId="{829092DD-E360-4A26-906E-85DBDB5B1D4A}" destId="{D89322CA-A557-4D00-86D9-05E4B6B4DBA3}" srcOrd="2" destOrd="0" parTransId="{D237C39E-10FE-49BE-98C5-BB02AE9B33AB}" sibTransId="{90E575D1-0E82-4CBA-AA8F-CFBA19512C66}"/>
    <dgm:cxn modelId="{11E7B0A1-EF5B-43F6-8E61-5E16946018A8}" type="presOf" srcId="{D89322CA-A557-4D00-86D9-05E4B6B4DBA3}" destId="{4BFE20AD-7527-4DE4-A3ED-5E228E6006B8}" srcOrd="0" destOrd="0" presId="urn:microsoft.com/office/officeart/2018/2/layout/IconVerticalSolidList"/>
    <dgm:cxn modelId="{A0EA22C4-EDE0-4996-A3C0-F4E02EFA9401}" srcId="{829092DD-E360-4A26-906E-85DBDB5B1D4A}" destId="{32A1134D-F66A-4016-89BA-8E8171AA5787}" srcOrd="0" destOrd="0" parTransId="{72236341-BBD3-4734-BA30-8DF7B1337EDE}" sibTransId="{519B9856-EFED-425E-B2DB-588EAB1F2157}"/>
    <dgm:cxn modelId="{6AC4C6DA-C50E-460E-81D1-71CFF49BF180}" type="presOf" srcId="{3F7ECE97-B5D8-4023-B383-0B652A0FB336}" destId="{D4C354CE-FB4B-4E5A-B2A4-FDACFB292C00}" srcOrd="0" destOrd="0" presId="urn:microsoft.com/office/officeart/2018/2/layout/IconVerticalSolidList"/>
    <dgm:cxn modelId="{38B99DF0-808D-496D-BA2A-40D8B5BAD3E5}" type="presOf" srcId="{829092DD-E360-4A26-906E-85DBDB5B1D4A}" destId="{E7F5D4DD-D813-4CC8-B12E-40F84B1934FD}" srcOrd="0" destOrd="0" presId="urn:microsoft.com/office/officeart/2018/2/layout/IconVerticalSolidList"/>
    <dgm:cxn modelId="{93D4BEFB-A2BC-44F2-94A5-5DF0F7F091A3}" srcId="{829092DD-E360-4A26-906E-85DBDB5B1D4A}" destId="{3F7ECE97-B5D8-4023-B383-0B652A0FB336}" srcOrd="1" destOrd="0" parTransId="{EF5C979A-6A35-4A22-B983-2656026A5759}" sibTransId="{B05818FA-9AC2-4FE1-8A08-9A6A519191B5}"/>
    <dgm:cxn modelId="{C94D19B0-6CAF-4E68-9A3C-D88E6E890D0C}" type="presParOf" srcId="{E7F5D4DD-D813-4CC8-B12E-40F84B1934FD}" destId="{95F34754-5ADB-4174-A0DC-DA051AAF8E13}" srcOrd="0" destOrd="0" presId="urn:microsoft.com/office/officeart/2018/2/layout/IconVerticalSolidList"/>
    <dgm:cxn modelId="{9FE55237-B544-4F25-BF86-D1483177F3C5}" type="presParOf" srcId="{95F34754-5ADB-4174-A0DC-DA051AAF8E13}" destId="{8E606083-B140-490A-91C3-394D254D62FF}" srcOrd="0" destOrd="0" presId="urn:microsoft.com/office/officeart/2018/2/layout/IconVerticalSolidList"/>
    <dgm:cxn modelId="{204FA34E-1F07-4BA3-99D8-10C13FEA103A}" type="presParOf" srcId="{95F34754-5ADB-4174-A0DC-DA051AAF8E13}" destId="{FF45CE9F-6710-4156-A554-B14E6BF5FE39}" srcOrd="1" destOrd="0" presId="urn:microsoft.com/office/officeart/2018/2/layout/IconVerticalSolidList"/>
    <dgm:cxn modelId="{9D7841E1-DDE7-4E98-BE03-ED8A0BF2D116}" type="presParOf" srcId="{95F34754-5ADB-4174-A0DC-DA051AAF8E13}" destId="{E11FD092-35B8-48A9-A178-3B26B1C0DA8F}" srcOrd="2" destOrd="0" presId="urn:microsoft.com/office/officeart/2018/2/layout/IconVerticalSolidList"/>
    <dgm:cxn modelId="{D882F097-F415-4523-8448-3C019003DD2F}" type="presParOf" srcId="{95F34754-5ADB-4174-A0DC-DA051AAF8E13}" destId="{6809CED9-9C90-40CF-BC09-890E7562666B}" srcOrd="3" destOrd="0" presId="urn:microsoft.com/office/officeart/2018/2/layout/IconVerticalSolidList"/>
    <dgm:cxn modelId="{B250F128-D602-47B1-A3A4-79ABE80A2899}" type="presParOf" srcId="{E7F5D4DD-D813-4CC8-B12E-40F84B1934FD}" destId="{C0000827-03E0-4A75-A70B-FB385D3EBC93}" srcOrd="1" destOrd="0" presId="urn:microsoft.com/office/officeart/2018/2/layout/IconVerticalSolidList"/>
    <dgm:cxn modelId="{5E959402-DA1A-4BB0-A7D2-9F0E760394BB}" type="presParOf" srcId="{E7F5D4DD-D813-4CC8-B12E-40F84B1934FD}" destId="{C32B802B-FD3E-4B39-90DF-E4F2E3C84367}" srcOrd="2" destOrd="0" presId="urn:microsoft.com/office/officeart/2018/2/layout/IconVerticalSolidList"/>
    <dgm:cxn modelId="{D32A9D55-CF62-47FE-B5AF-EA3B3E4F8F7C}" type="presParOf" srcId="{C32B802B-FD3E-4B39-90DF-E4F2E3C84367}" destId="{C4BFDB36-1725-4F3C-A4E4-6A300BFDA19F}" srcOrd="0" destOrd="0" presId="urn:microsoft.com/office/officeart/2018/2/layout/IconVerticalSolidList"/>
    <dgm:cxn modelId="{8EBCA120-B628-44CB-A2DF-9ED9C268FF07}" type="presParOf" srcId="{C32B802B-FD3E-4B39-90DF-E4F2E3C84367}" destId="{E49ADFA1-3514-4FB8-8AA7-05BC2A286892}" srcOrd="1" destOrd="0" presId="urn:microsoft.com/office/officeart/2018/2/layout/IconVerticalSolidList"/>
    <dgm:cxn modelId="{169E5075-6268-42AA-947C-E0CF797EED73}" type="presParOf" srcId="{C32B802B-FD3E-4B39-90DF-E4F2E3C84367}" destId="{609A3C68-F2CA-4618-A142-D0F95CD99F1F}" srcOrd="2" destOrd="0" presId="urn:microsoft.com/office/officeart/2018/2/layout/IconVerticalSolidList"/>
    <dgm:cxn modelId="{9238070E-11E9-404F-B60E-F108701C8BB1}" type="presParOf" srcId="{C32B802B-FD3E-4B39-90DF-E4F2E3C84367}" destId="{D4C354CE-FB4B-4E5A-B2A4-FDACFB292C00}" srcOrd="3" destOrd="0" presId="urn:microsoft.com/office/officeart/2018/2/layout/IconVerticalSolidList"/>
    <dgm:cxn modelId="{B0F48249-4236-44BF-A153-54315DD15D8F}" type="presParOf" srcId="{E7F5D4DD-D813-4CC8-B12E-40F84B1934FD}" destId="{8DD9FB53-16F2-4527-80DF-9988684A136A}" srcOrd="3" destOrd="0" presId="urn:microsoft.com/office/officeart/2018/2/layout/IconVerticalSolidList"/>
    <dgm:cxn modelId="{96DB6CDB-C806-4A55-898A-528E968AD04F}" type="presParOf" srcId="{E7F5D4DD-D813-4CC8-B12E-40F84B1934FD}" destId="{8C086083-2716-4B37-AF90-1A79A2A3E03C}" srcOrd="4" destOrd="0" presId="urn:microsoft.com/office/officeart/2018/2/layout/IconVerticalSolidList"/>
    <dgm:cxn modelId="{46CDABA9-12F4-4464-A620-CCE700B9A7E1}" type="presParOf" srcId="{8C086083-2716-4B37-AF90-1A79A2A3E03C}" destId="{BB9AF6BA-FCCE-48E9-A93B-73446DB20C03}" srcOrd="0" destOrd="0" presId="urn:microsoft.com/office/officeart/2018/2/layout/IconVerticalSolidList"/>
    <dgm:cxn modelId="{92CD45FF-1FEA-4261-A7B1-7FF5510E0292}" type="presParOf" srcId="{8C086083-2716-4B37-AF90-1A79A2A3E03C}" destId="{6B76DB51-5C48-4C63-9378-CEF28BE1E5F9}" srcOrd="1" destOrd="0" presId="urn:microsoft.com/office/officeart/2018/2/layout/IconVerticalSolidList"/>
    <dgm:cxn modelId="{0952E972-68E0-4FAD-A35D-BF228F0A4400}" type="presParOf" srcId="{8C086083-2716-4B37-AF90-1A79A2A3E03C}" destId="{25B1BD98-D47D-46F7-9C32-5EE04C03E2ED}" srcOrd="2" destOrd="0" presId="urn:microsoft.com/office/officeart/2018/2/layout/IconVerticalSolidList"/>
    <dgm:cxn modelId="{C9534366-077B-4248-B114-5973E518ACBA}" type="presParOf" srcId="{8C086083-2716-4B37-AF90-1A79A2A3E03C}" destId="{4BFE20AD-7527-4DE4-A3ED-5E228E6006B8}"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076A88-DF2B-413F-B405-97515115ED7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A0E0E8D7-4EE7-41C4-A10F-7057B4F373DD}">
      <dgm:prSet/>
      <dgm:spPr/>
      <dgm:t>
        <a:bodyPr/>
        <a:lstStyle/>
        <a:p>
          <a:pPr>
            <a:lnSpc>
              <a:spcPct val="100000"/>
            </a:lnSpc>
          </a:pPr>
          <a:r>
            <a:rPr lang="en-GB"/>
            <a:t>Four-month structured development programme which supports pharmacy technicians working in community pharmacy to develop and demonstrate confidence and competence in delivering services and advancing pharmacy technician roles.</a:t>
          </a:r>
          <a:r>
            <a:rPr lang="en-GB">
              <a:latin typeface="Arial" panose="020B0604020202020204"/>
            </a:rPr>
            <a:t> </a:t>
          </a:r>
          <a:endParaRPr lang="en-US"/>
        </a:p>
      </dgm:t>
    </dgm:pt>
    <dgm:pt modelId="{30CE9D12-FADD-41C2-8768-368B372C29BC}" type="parTrans" cxnId="{352233AD-6651-477B-8456-666887CD5925}">
      <dgm:prSet/>
      <dgm:spPr/>
      <dgm:t>
        <a:bodyPr/>
        <a:lstStyle/>
        <a:p>
          <a:endParaRPr lang="en-US"/>
        </a:p>
      </dgm:t>
    </dgm:pt>
    <dgm:pt modelId="{0938C35C-B6B9-4753-9DFF-D94E0B5E38C3}" type="sibTrans" cxnId="{352233AD-6651-477B-8456-666887CD5925}">
      <dgm:prSet/>
      <dgm:spPr/>
      <dgm:t>
        <a:bodyPr/>
        <a:lstStyle/>
        <a:p>
          <a:endParaRPr lang="en-US"/>
        </a:p>
      </dgm:t>
    </dgm:pt>
    <dgm:pt modelId="{041F11D0-29FE-4E29-8BD8-19D690474451}">
      <dgm:prSet/>
      <dgm:spPr/>
      <dgm:t>
        <a:bodyPr/>
        <a:lstStyle/>
        <a:p>
          <a:pPr>
            <a:lnSpc>
              <a:spcPct val="100000"/>
            </a:lnSpc>
          </a:pPr>
          <a:r>
            <a:rPr lang="en-GB"/>
            <a:t>The programme aims to build on pharmacy technicians’ initial education and training in order to advance the community pharmacy technician role and widen the skill mix in the community pharmacy team, which will increase patient access to clinical services.</a:t>
          </a:r>
          <a:r>
            <a:rPr lang="en-GB">
              <a:latin typeface="Arial" panose="020B0604020202020204"/>
            </a:rPr>
            <a:t> </a:t>
          </a:r>
          <a:endParaRPr lang="en-US"/>
        </a:p>
      </dgm:t>
    </dgm:pt>
    <dgm:pt modelId="{D3BF11B6-09BB-4173-B1A6-C15D10621282}" type="parTrans" cxnId="{16F194E9-D245-42B6-9BF0-5F473F6C4963}">
      <dgm:prSet/>
      <dgm:spPr/>
      <dgm:t>
        <a:bodyPr/>
        <a:lstStyle/>
        <a:p>
          <a:endParaRPr lang="en-US"/>
        </a:p>
      </dgm:t>
    </dgm:pt>
    <dgm:pt modelId="{886C5EBF-E33F-406B-AE72-C8BE7B162A3E}" type="sibTrans" cxnId="{16F194E9-D245-42B6-9BF0-5F473F6C4963}">
      <dgm:prSet/>
      <dgm:spPr/>
      <dgm:t>
        <a:bodyPr/>
        <a:lstStyle/>
        <a:p>
          <a:endParaRPr lang="en-US"/>
        </a:p>
      </dgm:t>
    </dgm:pt>
    <dgm:pt modelId="{6A32E4C7-004C-416D-84FA-9BABCA0D1B34}">
      <dgm:prSet/>
      <dgm:spPr/>
      <dgm:t>
        <a:bodyPr/>
        <a:lstStyle/>
        <a:p>
          <a:pPr>
            <a:lnSpc>
              <a:spcPct val="100000"/>
            </a:lnSpc>
          </a:pPr>
          <a:r>
            <a:rPr lang="en-GB"/>
            <a:t>The programme takes a blended learning approach and offers a mix of online learning, </a:t>
          </a:r>
          <a:r>
            <a:rPr lang="en-GB">
              <a:latin typeface="Arial" panose="020B0604020202020204"/>
            </a:rPr>
            <a:t>face-to-face</a:t>
          </a:r>
          <a:r>
            <a:rPr lang="en-GB"/>
            <a:t> and online workshops, workplace-based practice and peer support sessions.</a:t>
          </a:r>
        </a:p>
      </dgm:t>
    </dgm:pt>
    <dgm:pt modelId="{581D66B8-F7AF-4E5B-B789-3E13949089D4}" type="parTrans" cxnId="{4004154E-8604-4377-A679-F2AE66EDBFCE}">
      <dgm:prSet/>
      <dgm:spPr/>
      <dgm:t>
        <a:bodyPr/>
        <a:lstStyle/>
        <a:p>
          <a:endParaRPr lang="en-US"/>
        </a:p>
      </dgm:t>
    </dgm:pt>
    <dgm:pt modelId="{A477D8ED-8650-4611-BE87-86617B0D65E8}" type="sibTrans" cxnId="{4004154E-8604-4377-A679-F2AE66EDBFCE}">
      <dgm:prSet/>
      <dgm:spPr/>
      <dgm:t>
        <a:bodyPr/>
        <a:lstStyle/>
        <a:p>
          <a:endParaRPr lang="en-US"/>
        </a:p>
      </dgm:t>
    </dgm:pt>
    <dgm:pt modelId="{CC89FA51-CC48-4047-8E62-5A9DFA0FCED9}">
      <dgm:prSet phldr="0"/>
      <dgm:spPr/>
      <dgm:t>
        <a:bodyPr/>
        <a:lstStyle/>
        <a:p>
          <a:pPr>
            <a:lnSpc>
              <a:spcPct val="100000"/>
            </a:lnSpc>
          </a:pPr>
          <a:r>
            <a:rPr lang="en-US">
              <a:latin typeface="Arial" panose="020B0604020202020204"/>
            </a:rPr>
            <a:t>Sign up now on the </a:t>
          </a:r>
          <a:r>
            <a:rPr lang="en-US">
              <a:latin typeface="Arial" panose="020B0604020202020204"/>
              <a:hlinkClick xmlns:r="http://schemas.openxmlformats.org/officeDocument/2006/relationships" r:id="rId1"/>
            </a:rPr>
            <a:t>CPPE website</a:t>
          </a:r>
          <a:endParaRPr lang="en-GB">
            <a:latin typeface="Arial" panose="020B0604020202020204"/>
          </a:endParaRPr>
        </a:p>
      </dgm:t>
    </dgm:pt>
    <dgm:pt modelId="{779300B2-616F-4622-AC49-8096651D5DAB}" type="parTrans" cxnId="{A19D9A75-ACA8-4239-B13C-45CF27FBC48E}">
      <dgm:prSet/>
      <dgm:spPr/>
      <dgm:t>
        <a:bodyPr/>
        <a:lstStyle/>
        <a:p>
          <a:endParaRPr lang="en-GB"/>
        </a:p>
      </dgm:t>
    </dgm:pt>
    <dgm:pt modelId="{F968678C-ED1D-4E10-BE36-FE7B5F389133}" type="sibTrans" cxnId="{A19D9A75-ACA8-4239-B13C-45CF27FBC48E}">
      <dgm:prSet/>
      <dgm:spPr/>
      <dgm:t>
        <a:bodyPr/>
        <a:lstStyle/>
        <a:p>
          <a:endParaRPr lang="en-GB"/>
        </a:p>
      </dgm:t>
    </dgm:pt>
    <dgm:pt modelId="{670E842A-03EB-4F8B-9060-B4B28555E248}" type="pres">
      <dgm:prSet presAssocID="{06076A88-DF2B-413F-B405-97515115ED73}" presName="root" presStyleCnt="0">
        <dgm:presLayoutVars>
          <dgm:dir/>
          <dgm:resizeHandles val="exact"/>
        </dgm:presLayoutVars>
      </dgm:prSet>
      <dgm:spPr/>
    </dgm:pt>
    <dgm:pt modelId="{EA68D1E2-8021-4174-9751-2D1F3396FCE4}" type="pres">
      <dgm:prSet presAssocID="{A0E0E8D7-4EE7-41C4-A10F-7057B4F373DD}" presName="compNode" presStyleCnt="0"/>
      <dgm:spPr/>
    </dgm:pt>
    <dgm:pt modelId="{18F8D7CC-BF2E-4CD3-B9EE-9856318829B2}" type="pres">
      <dgm:prSet presAssocID="{A0E0E8D7-4EE7-41C4-A10F-7057B4F373DD}" presName="bgRect" presStyleLbl="bgShp" presStyleIdx="0" presStyleCnt="4"/>
      <dgm:spPr/>
    </dgm:pt>
    <dgm:pt modelId="{723C9E3A-DC30-4DED-A195-7EAF83B64A0E}" type="pres">
      <dgm:prSet presAssocID="{A0E0E8D7-4EE7-41C4-A10F-7057B4F373DD}" presName="iconRect" presStyleLbl="node1" presStyleIdx="0" presStyleCnt="4" custLinFactNeighborX="3101" custLinFactNeighborY="-931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Medicine"/>
        </a:ext>
      </dgm:extLst>
    </dgm:pt>
    <dgm:pt modelId="{C83E012C-BA91-403E-908F-CE7DB46AAF65}" type="pres">
      <dgm:prSet presAssocID="{A0E0E8D7-4EE7-41C4-A10F-7057B4F373DD}" presName="spaceRect" presStyleCnt="0"/>
      <dgm:spPr/>
    </dgm:pt>
    <dgm:pt modelId="{1CAD3384-92F4-410C-8B74-AFF70175E638}" type="pres">
      <dgm:prSet presAssocID="{A0E0E8D7-4EE7-41C4-A10F-7057B4F373DD}" presName="parTx" presStyleLbl="revTx" presStyleIdx="0" presStyleCnt="4">
        <dgm:presLayoutVars>
          <dgm:chMax val="0"/>
          <dgm:chPref val="0"/>
        </dgm:presLayoutVars>
      </dgm:prSet>
      <dgm:spPr/>
    </dgm:pt>
    <dgm:pt modelId="{26893008-C2D4-400F-A9C6-AFE06D4897EE}" type="pres">
      <dgm:prSet presAssocID="{0938C35C-B6B9-4753-9DFF-D94E0B5E38C3}" presName="sibTrans" presStyleCnt="0"/>
      <dgm:spPr/>
    </dgm:pt>
    <dgm:pt modelId="{56DCB67C-73B8-4DBB-96DD-51BD139F4C67}" type="pres">
      <dgm:prSet presAssocID="{041F11D0-29FE-4E29-8BD8-19D690474451}" presName="compNode" presStyleCnt="0"/>
      <dgm:spPr/>
    </dgm:pt>
    <dgm:pt modelId="{398961CE-ACCB-4C68-8EE6-A143D8279A4B}" type="pres">
      <dgm:prSet presAssocID="{041F11D0-29FE-4E29-8BD8-19D690474451}" presName="bgRect" presStyleLbl="bgShp" presStyleIdx="1" presStyleCnt="4"/>
      <dgm:spPr/>
    </dgm:pt>
    <dgm:pt modelId="{A8B80466-1EE3-4E2D-BE70-63D1A6ED8927}" type="pres">
      <dgm:prSet presAssocID="{041F11D0-29FE-4E29-8BD8-19D690474451}" presName="iconRect" presStyleLbl="node1" presStyleIdx="1"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Doctor"/>
        </a:ext>
      </dgm:extLst>
    </dgm:pt>
    <dgm:pt modelId="{D5AEC0A9-A7DF-449B-9117-FA7C5B6D0CE2}" type="pres">
      <dgm:prSet presAssocID="{041F11D0-29FE-4E29-8BD8-19D690474451}" presName="spaceRect" presStyleCnt="0"/>
      <dgm:spPr/>
    </dgm:pt>
    <dgm:pt modelId="{AEE25FE7-4690-405E-B6C4-4E8F067B8CCC}" type="pres">
      <dgm:prSet presAssocID="{041F11D0-29FE-4E29-8BD8-19D690474451}" presName="parTx" presStyleLbl="revTx" presStyleIdx="1" presStyleCnt="4">
        <dgm:presLayoutVars>
          <dgm:chMax val="0"/>
          <dgm:chPref val="0"/>
        </dgm:presLayoutVars>
      </dgm:prSet>
      <dgm:spPr/>
    </dgm:pt>
    <dgm:pt modelId="{ECB39FD2-B057-4099-AFA5-CF9109D88EA9}" type="pres">
      <dgm:prSet presAssocID="{886C5EBF-E33F-406B-AE72-C8BE7B162A3E}" presName="sibTrans" presStyleCnt="0"/>
      <dgm:spPr/>
    </dgm:pt>
    <dgm:pt modelId="{D5AB24DD-6893-4504-9164-BC4C53C1514D}" type="pres">
      <dgm:prSet presAssocID="{6A32E4C7-004C-416D-84FA-9BABCA0D1B34}" presName="compNode" presStyleCnt="0"/>
      <dgm:spPr/>
    </dgm:pt>
    <dgm:pt modelId="{A7F54941-8404-44D6-A672-2496B2178AB8}" type="pres">
      <dgm:prSet presAssocID="{6A32E4C7-004C-416D-84FA-9BABCA0D1B34}" presName="bgRect" presStyleLbl="bgShp" presStyleIdx="2" presStyleCnt="4"/>
      <dgm:spPr/>
    </dgm:pt>
    <dgm:pt modelId="{ACA74E0E-942D-420F-9612-8A26BCD5E347}" type="pres">
      <dgm:prSet presAssocID="{6A32E4C7-004C-416D-84FA-9BABCA0D1B34}" presName="iconRect" presStyleLbl="node1" presStyleIdx="2"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Internet"/>
        </a:ext>
      </dgm:extLst>
    </dgm:pt>
    <dgm:pt modelId="{262B440F-F369-4A43-ACAC-790B594EA6FB}" type="pres">
      <dgm:prSet presAssocID="{6A32E4C7-004C-416D-84FA-9BABCA0D1B34}" presName="spaceRect" presStyleCnt="0"/>
      <dgm:spPr/>
    </dgm:pt>
    <dgm:pt modelId="{AA5D39AC-219C-46BA-89DF-0437B18A6968}" type="pres">
      <dgm:prSet presAssocID="{6A32E4C7-004C-416D-84FA-9BABCA0D1B34}" presName="parTx" presStyleLbl="revTx" presStyleIdx="2" presStyleCnt="4">
        <dgm:presLayoutVars>
          <dgm:chMax val="0"/>
          <dgm:chPref val="0"/>
        </dgm:presLayoutVars>
      </dgm:prSet>
      <dgm:spPr/>
    </dgm:pt>
    <dgm:pt modelId="{39F4A03E-6A3A-4EBC-B49A-41BD544C3710}" type="pres">
      <dgm:prSet presAssocID="{A477D8ED-8650-4611-BE87-86617B0D65E8}" presName="sibTrans" presStyleCnt="0"/>
      <dgm:spPr/>
    </dgm:pt>
    <dgm:pt modelId="{58A33D09-117F-4D4E-A5BF-5595CF76C9FB}" type="pres">
      <dgm:prSet presAssocID="{CC89FA51-CC48-4047-8E62-5A9DFA0FCED9}" presName="compNode" presStyleCnt="0"/>
      <dgm:spPr/>
    </dgm:pt>
    <dgm:pt modelId="{947CC5F8-1E2F-4441-96AE-B928BB8C3ABE}" type="pres">
      <dgm:prSet presAssocID="{CC89FA51-CC48-4047-8E62-5A9DFA0FCED9}" presName="bgRect" presStyleLbl="bgShp" presStyleIdx="3" presStyleCnt="4"/>
      <dgm:spPr/>
    </dgm:pt>
    <dgm:pt modelId="{F879C884-9915-414A-AF85-EE384BE98764}" type="pres">
      <dgm:prSet presAssocID="{CC89FA51-CC48-4047-8E62-5A9DFA0FCED9}" presName="iconRect" presStyleLbl="node1" presStyleIdx="3" presStyleCnt="4"/>
      <dgm:spPr>
        <a:blipFill>
          <a:blip xmlns:r="http://schemas.openxmlformats.org/officeDocument/2006/relationships" r:embed="rId8">
            <a:extLst>
              <a:ext uri="{96DAC541-7B7A-43D3-8B79-37D633B846F1}">
                <asvg:svgBlip xmlns:asvg="http://schemas.microsoft.com/office/drawing/2016/SVG/main" r:embed="rId9"/>
              </a:ext>
            </a:extLst>
          </a:blip>
          <a:srcRect/>
          <a:stretch>
            <a:fillRect/>
          </a:stretch>
        </a:blipFill>
        <a:ln>
          <a:noFill/>
        </a:ln>
      </dgm:spPr>
      <dgm:extLst>
        <a:ext uri="{E40237B7-FDA0-4F09-8148-C483321AD2D9}">
          <dgm14:cNvPr xmlns:dgm14="http://schemas.microsoft.com/office/drawing/2010/diagram" id="0" name="" descr="Magnifying glass with solid fill"/>
        </a:ext>
      </dgm:extLst>
    </dgm:pt>
    <dgm:pt modelId="{11B2BD9C-87FD-4B22-820A-1AA99EA68304}" type="pres">
      <dgm:prSet presAssocID="{CC89FA51-CC48-4047-8E62-5A9DFA0FCED9}" presName="spaceRect" presStyleCnt="0"/>
      <dgm:spPr/>
    </dgm:pt>
    <dgm:pt modelId="{EB099EC7-6C82-4C39-8DF7-955649B33DD1}" type="pres">
      <dgm:prSet presAssocID="{CC89FA51-CC48-4047-8E62-5A9DFA0FCED9}" presName="parTx" presStyleLbl="revTx" presStyleIdx="3" presStyleCnt="4">
        <dgm:presLayoutVars>
          <dgm:chMax val="0"/>
          <dgm:chPref val="0"/>
        </dgm:presLayoutVars>
      </dgm:prSet>
      <dgm:spPr/>
    </dgm:pt>
  </dgm:ptLst>
  <dgm:cxnLst>
    <dgm:cxn modelId="{E03DD719-F8BA-4C9A-8DC3-54306BD49AF8}" type="presOf" srcId="{041F11D0-29FE-4E29-8BD8-19D690474451}" destId="{AEE25FE7-4690-405E-B6C4-4E8F067B8CCC}" srcOrd="0" destOrd="0" presId="urn:microsoft.com/office/officeart/2018/2/layout/IconVerticalSolidList"/>
    <dgm:cxn modelId="{56FDEF41-213C-40B5-B9E1-4BC05DD633FB}" type="presOf" srcId="{CC89FA51-CC48-4047-8E62-5A9DFA0FCED9}" destId="{EB099EC7-6C82-4C39-8DF7-955649B33DD1}" srcOrd="0" destOrd="0" presId="urn:microsoft.com/office/officeart/2018/2/layout/IconVerticalSolidList"/>
    <dgm:cxn modelId="{4004154E-8604-4377-A679-F2AE66EDBFCE}" srcId="{06076A88-DF2B-413F-B405-97515115ED73}" destId="{6A32E4C7-004C-416D-84FA-9BABCA0D1B34}" srcOrd="2" destOrd="0" parTransId="{581D66B8-F7AF-4E5B-B789-3E13949089D4}" sibTransId="{A477D8ED-8650-4611-BE87-86617B0D65E8}"/>
    <dgm:cxn modelId="{A19D9A75-ACA8-4239-B13C-45CF27FBC48E}" srcId="{06076A88-DF2B-413F-B405-97515115ED73}" destId="{CC89FA51-CC48-4047-8E62-5A9DFA0FCED9}" srcOrd="3" destOrd="0" parTransId="{779300B2-616F-4622-AC49-8096651D5DAB}" sibTransId="{F968678C-ED1D-4E10-BE36-FE7B5F389133}"/>
    <dgm:cxn modelId="{7B30CB8C-13C6-487C-B5AD-B3EB49911473}" type="presOf" srcId="{A0E0E8D7-4EE7-41C4-A10F-7057B4F373DD}" destId="{1CAD3384-92F4-410C-8B74-AFF70175E638}" srcOrd="0" destOrd="0" presId="urn:microsoft.com/office/officeart/2018/2/layout/IconVerticalSolidList"/>
    <dgm:cxn modelId="{22782F9A-9441-4D2E-8D78-1FF9866ACBB9}" type="presOf" srcId="{06076A88-DF2B-413F-B405-97515115ED73}" destId="{670E842A-03EB-4F8B-9060-B4B28555E248}" srcOrd="0" destOrd="0" presId="urn:microsoft.com/office/officeart/2018/2/layout/IconVerticalSolidList"/>
    <dgm:cxn modelId="{352233AD-6651-477B-8456-666887CD5925}" srcId="{06076A88-DF2B-413F-B405-97515115ED73}" destId="{A0E0E8D7-4EE7-41C4-A10F-7057B4F373DD}" srcOrd="0" destOrd="0" parTransId="{30CE9D12-FADD-41C2-8768-368B372C29BC}" sibTransId="{0938C35C-B6B9-4753-9DFF-D94E0B5E38C3}"/>
    <dgm:cxn modelId="{382EA8DD-582A-473F-8412-0C6508837B65}" type="presOf" srcId="{6A32E4C7-004C-416D-84FA-9BABCA0D1B34}" destId="{AA5D39AC-219C-46BA-89DF-0437B18A6968}" srcOrd="0" destOrd="0" presId="urn:microsoft.com/office/officeart/2018/2/layout/IconVerticalSolidList"/>
    <dgm:cxn modelId="{16F194E9-D245-42B6-9BF0-5F473F6C4963}" srcId="{06076A88-DF2B-413F-B405-97515115ED73}" destId="{041F11D0-29FE-4E29-8BD8-19D690474451}" srcOrd="1" destOrd="0" parTransId="{D3BF11B6-09BB-4173-B1A6-C15D10621282}" sibTransId="{886C5EBF-E33F-406B-AE72-C8BE7B162A3E}"/>
    <dgm:cxn modelId="{1EAEB1B6-48FA-405A-AC72-4DBFE911DF50}" type="presParOf" srcId="{670E842A-03EB-4F8B-9060-B4B28555E248}" destId="{EA68D1E2-8021-4174-9751-2D1F3396FCE4}" srcOrd="0" destOrd="0" presId="urn:microsoft.com/office/officeart/2018/2/layout/IconVerticalSolidList"/>
    <dgm:cxn modelId="{C7A9FAB9-1848-4D47-A2CB-B9108E8AE998}" type="presParOf" srcId="{EA68D1E2-8021-4174-9751-2D1F3396FCE4}" destId="{18F8D7CC-BF2E-4CD3-B9EE-9856318829B2}" srcOrd="0" destOrd="0" presId="urn:microsoft.com/office/officeart/2018/2/layout/IconVerticalSolidList"/>
    <dgm:cxn modelId="{93C3203F-D6EE-450B-9952-EAC97E25F128}" type="presParOf" srcId="{EA68D1E2-8021-4174-9751-2D1F3396FCE4}" destId="{723C9E3A-DC30-4DED-A195-7EAF83B64A0E}" srcOrd="1" destOrd="0" presId="urn:microsoft.com/office/officeart/2018/2/layout/IconVerticalSolidList"/>
    <dgm:cxn modelId="{4EE24A32-E702-48B3-9E31-089FAC48B96F}" type="presParOf" srcId="{EA68D1E2-8021-4174-9751-2D1F3396FCE4}" destId="{C83E012C-BA91-403E-908F-CE7DB46AAF65}" srcOrd="2" destOrd="0" presId="urn:microsoft.com/office/officeart/2018/2/layout/IconVerticalSolidList"/>
    <dgm:cxn modelId="{90BD86FF-34E0-4F64-9025-9BC0CC6F9899}" type="presParOf" srcId="{EA68D1E2-8021-4174-9751-2D1F3396FCE4}" destId="{1CAD3384-92F4-410C-8B74-AFF70175E638}" srcOrd="3" destOrd="0" presId="urn:microsoft.com/office/officeart/2018/2/layout/IconVerticalSolidList"/>
    <dgm:cxn modelId="{FAD8C82D-266B-4AAB-943A-5DAF40E6B544}" type="presParOf" srcId="{670E842A-03EB-4F8B-9060-B4B28555E248}" destId="{26893008-C2D4-400F-A9C6-AFE06D4897EE}" srcOrd="1" destOrd="0" presId="urn:microsoft.com/office/officeart/2018/2/layout/IconVerticalSolidList"/>
    <dgm:cxn modelId="{C7B331A1-FC04-40DB-9235-E407E7C1FA07}" type="presParOf" srcId="{670E842A-03EB-4F8B-9060-B4B28555E248}" destId="{56DCB67C-73B8-4DBB-96DD-51BD139F4C67}" srcOrd="2" destOrd="0" presId="urn:microsoft.com/office/officeart/2018/2/layout/IconVerticalSolidList"/>
    <dgm:cxn modelId="{43CA6A38-2399-4E9B-A135-12C7CE9752D3}" type="presParOf" srcId="{56DCB67C-73B8-4DBB-96DD-51BD139F4C67}" destId="{398961CE-ACCB-4C68-8EE6-A143D8279A4B}" srcOrd="0" destOrd="0" presId="urn:microsoft.com/office/officeart/2018/2/layout/IconVerticalSolidList"/>
    <dgm:cxn modelId="{EE588382-D8B8-4F13-9C31-01ABD23CBF68}" type="presParOf" srcId="{56DCB67C-73B8-4DBB-96DD-51BD139F4C67}" destId="{A8B80466-1EE3-4E2D-BE70-63D1A6ED8927}" srcOrd="1" destOrd="0" presId="urn:microsoft.com/office/officeart/2018/2/layout/IconVerticalSolidList"/>
    <dgm:cxn modelId="{30146EA8-35C9-4C53-B2C5-C747116B4404}" type="presParOf" srcId="{56DCB67C-73B8-4DBB-96DD-51BD139F4C67}" destId="{D5AEC0A9-A7DF-449B-9117-FA7C5B6D0CE2}" srcOrd="2" destOrd="0" presId="urn:microsoft.com/office/officeart/2018/2/layout/IconVerticalSolidList"/>
    <dgm:cxn modelId="{A256BFA3-FC2B-4B24-864C-27E7EB7CF988}" type="presParOf" srcId="{56DCB67C-73B8-4DBB-96DD-51BD139F4C67}" destId="{AEE25FE7-4690-405E-B6C4-4E8F067B8CCC}" srcOrd="3" destOrd="0" presId="urn:microsoft.com/office/officeart/2018/2/layout/IconVerticalSolidList"/>
    <dgm:cxn modelId="{2ED701B1-B001-4B9E-B0F7-500A8F3B0E0D}" type="presParOf" srcId="{670E842A-03EB-4F8B-9060-B4B28555E248}" destId="{ECB39FD2-B057-4099-AFA5-CF9109D88EA9}" srcOrd="3" destOrd="0" presId="urn:microsoft.com/office/officeart/2018/2/layout/IconVerticalSolidList"/>
    <dgm:cxn modelId="{271D36FA-06DF-4CBF-8F69-DCCAC6017133}" type="presParOf" srcId="{670E842A-03EB-4F8B-9060-B4B28555E248}" destId="{D5AB24DD-6893-4504-9164-BC4C53C1514D}" srcOrd="4" destOrd="0" presId="urn:microsoft.com/office/officeart/2018/2/layout/IconVerticalSolidList"/>
    <dgm:cxn modelId="{61C38C49-417A-49B8-997B-47D1485274DD}" type="presParOf" srcId="{D5AB24DD-6893-4504-9164-BC4C53C1514D}" destId="{A7F54941-8404-44D6-A672-2496B2178AB8}" srcOrd="0" destOrd="0" presId="urn:microsoft.com/office/officeart/2018/2/layout/IconVerticalSolidList"/>
    <dgm:cxn modelId="{A08A2635-AF5C-45CB-9742-25BE384FC9D3}" type="presParOf" srcId="{D5AB24DD-6893-4504-9164-BC4C53C1514D}" destId="{ACA74E0E-942D-420F-9612-8A26BCD5E347}" srcOrd="1" destOrd="0" presId="urn:microsoft.com/office/officeart/2018/2/layout/IconVerticalSolidList"/>
    <dgm:cxn modelId="{330496EE-AF38-453A-AF92-1200D5639862}" type="presParOf" srcId="{D5AB24DD-6893-4504-9164-BC4C53C1514D}" destId="{262B440F-F369-4A43-ACAC-790B594EA6FB}" srcOrd="2" destOrd="0" presId="urn:microsoft.com/office/officeart/2018/2/layout/IconVerticalSolidList"/>
    <dgm:cxn modelId="{C56F3BCD-A32B-4626-B1D1-9A1317FFBB66}" type="presParOf" srcId="{D5AB24DD-6893-4504-9164-BC4C53C1514D}" destId="{AA5D39AC-219C-46BA-89DF-0437B18A6968}" srcOrd="3" destOrd="0" presId="urn:microsoft.com/office/officeart/2018/2/layout/IconVerticalSolidList"/>
    <dgm:cxn modelId="{13666BAE-7E8D-48E9-B979-6191A5BBBD3C}" type="presParOf" srcId="{670E842A-03EB-4F8B-9060-B4B28555E248}" destId="{39F4A03E-6A3A-4EBC-B49A-41BD544C3710}" srcOrd="5" destOrd="0" presId="urn:microsoft.com/office/officeart/2018/2/layout/IconVerticalSolidList"/>
    <dgm:cxn modelId="{14BE3F82-FA1A-4BDB-9EF3-345DD05EBAEC}" type="presParOf" srcId="{670E842A-03EB-4F8B-9060-B4B28555E248}" destId="{58A33D09-117F-4D4E-A5BF-5595CF76C9FB}" srcOrd="6" destOrd="0" presId="urn:microsoft.com/office/officeart/2018/2/layout/IconVerticalSolidList"/>
    <dgm:cxn modelId="{AC6097D5-5784-4C95-8FA5-6F20E2EC37DE}" type="presParOf" srcId="{58A33D09-117F-4D4E-A5BF-5595CF76C9FB}" destId="{947CC5F8-1E2F-4441-96AE-B928BB8C3ABE}" srcOrd="0" destOrd="0" presId="urn:microsoft.com/office/officeart/2018/2/layout/IconVerticalSolidList"/>
    <dgm:cxn modelId="{387D5331-40BE-414E-A36D-EA461C6DAC87}" type="presParOf" srcId="{58A33D09-117F-4D4E-A5BF-5595CF76C9FB}" destId="{F879C884-9915-414A-AF85-EE384BE98764}" srcOrd="1" destOrd="0" presId="urn:microsoft.com/office/officeart/2018/2/layout/IconVerticalSolidList"/>
    <dgm:cxn modelId="{FAD65973-55B7-45FE-9B8F-17CC6A033D35}" type="presParOf" srcId="{58A33D09-117F-4D4E-A5BF-5595CF76C9FB}" destId="{11B2BD9C-87FD-4B22-820A-1AA99EA68304}" srcOrd="2" destOrd="0" presId="urn:microsoft.com/office/officeart/2018/2/layout/IconVerticalSolidList"/>
    <dgm:cxn modelId="{F8E7A457-3555-4D8D-9D62-381AA73E38CB}" type="presParOf" srcId="{58A33D09-117F-4D4E-A5BF-5595CF76C9FB}" destId="{EB099EC7-6C82-4C39-8DF7-955649B33DD1}"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606083-B140-490A-91C3-394D254D62FF}">
      <dsp:nvSpPr>
        <dsp:cNvPr id="0" name=""/>
        <dsp:cNvSpPr/>
      </dsp:nvSpPr>
      <dsp:spPr>
        <a:xfrm>
          <a:off x="0" y="421"/>
          <a:ext cx="11088000" cy="9871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45CE9F-6710-4156-A554-B14E6BF5FE39}">
      <dsp:nvSpPr>
        <dsp:cNvPr id="0" name=""/>
        <dsp:cNvSpPr/>
      </dsp:nvSpPr>
      <dsp:spPr>
        <a:xfrm>
          <a:off x="298624" y="222539"/>
          <a:ext cx="542953" cy="5429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09CED9-9C90-40CF-BC09-890E7562666B}">
      <dsp:nvSpPr>
        <dsp:cNvPr id="0" name=""/>
        <dsp:cNvSpPr/>
      </dsp:nvSpPr>
      <dsp:spPr>
        <a:xfrm>
          <a:off x="1140201" y="421"/>
          <a:ext cx="9947798" cy="987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477" tIns="104477" rIns="104477" bIns="104477" numCol="1" spcCol="1270" anchor="ctr" anchorCtr="0">
          <a:noAutofit/>
        </a:bodyPr>
        <a:lstStyle/>
        <a:p>
          <a:pPr marL="0" lvl="0" indent="0" algn="l" defTabSz="755650">
            <a:lnSpc>
              <a:spcPct val="100000"/>
            </a:lnSpc>
            <a:spcBef>
              <a:spcPct val="0"/>
            </a:spcBef>
            <a:spcAft>
              <a:spcPct val="35000"/>
            </a:spcAft>
            <a:buNone/>
          </a:pPr>
          <a:r>
            <a:rPr lang="en-GB" sz="1700" b="0" i="0" kern="1200" dirty="0"/>
            <a:t>Training for Educational Supervisors including Designated Supervisors. Both pharmacists and pharmacy technicians can apply for the educational supervisor training.</a:t>
          </a:r>
          <a:endParaRPr lang="en-US" sz="1700" kern="1200" dirty="0"/>
        </a:p>
      </dsp:txBody>
      <dsp:txXfrm>
        <a:off x="1140201" y="421"/>
        <a:ext cx="9947798" cy="987187"/>
      </dsp:txXfrm>
    </dsp:sp>
    <dsp:sp modelId="{C4BFDB36-1725-4F3C-A4E4-6A300BFDA19F}">
      <dsp:nvSpPr>
        <dsp:cNvPr id="0" name=""/>
        <dsp:cNvSpPr/>
      </dsp:nvSpPr>
      <dsp:spPr>
        <a:xfrm>
          <a:off x="0" y="1234406"/>
          <a:ext cx="11088000" cy="9871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9ADFA1-3514-4FB8-8AA7-05BC2A286892}">
      <dsp:nvSpPr>
        <dsp:cNvPr id="0" name=""/>
        <dsp:cNvSpPr/>
      </dsp:nvSpPr>
      <dsp:spPr>
        <a:xfrm>
          <a:off x="298624" y="1456523"/>
          <a:ext cx="542953" cy="5429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C354CE-FB4B-4E5A-B2A4-FDACFB292C00}">
      <dsp:nvSpPr>
        <dsp:cNvPr id="0" name=""/>
        <dsp:cNvSpPr/>
      </dsp:nvSpPr>
      <dsp:spPr>
        <a:xfrm>
          <a:off x="1140201" y="1234406"/>
          <a:ext cx="9947798" cy="987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477" tIns="104477" rIns="104477" bIns="104477" numCol="1" spcCol="1270" anchor="ctr" anchorCtr="0">
          <a:noAutofit/>
        </a:bodyPr>
        <a:lstStyle/>
        <a:p>
          <a:pPr marL="0" lvl="0" indent="0" algn="l" defTabSz="755650">
            <a:lnSpc>
              <a:spcPct val="100000"/>
            </a:lnSpc>
            <a:spcBef>
              <a:spcPct val="0"/>
            </a:spcBef>
            <a:spcAft>
              <a:spcPct val="35000"/>
            </a:spcAft>
            <a:buNone/>
          </a:pPr>
          <a:r>
            <a:rPr lang="en-GB" sz="1700" b="0" i="0" kern="1200"/>
            <a:t>Training for Designated Prescribing Practitioners (DPP) supporting supervision of learners from a community pharmacy setting (i.e. community pharmacists completing independent prescribing training, where this training may be taking place in other healthcare settings)</a:t>
          </a:r>
          <a:endParaRPr lang="en-US" sz="1700" kern="1200"/>
        </a:p>
      </dsp:txBody>
      <dsp:txXfrm>
        <a:off x="1140201" y="1234406"/>
        <a:ext cx="9947798" cy="987187"/>
      </dsp:txXfrm>
    </dsp:sp>
    <dsp:sp modelId="{BB9AF6BA-FCCE-48E9-A93B-73446DB20C03}">
      <dsp:nvSpPr>
        <dsp:cNvPr id="0" name=""/>
        <dsp:cNvSpPr/>
      </dsp:nvSpPr>
      <dsp:spPr>
        <a:xfrm>
          <a:off x="0" y="2468390"/>
          <a:ext cx="11088000" cy="9871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76DB51-5C48-4C63-9378-CEF28BE1E5F9}">
      <dsp:nvSpPr>
        <dsp:cNvPr id="0" name=""/>
        <dsp:cNvSpPr/>
      </dsp:nvSpPr>
      <dsp:spPr>
        <a:xfrm>
          <a:off x="298624" y="2690507"/>
          <a:ext cx="542953" cy="5429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FE20AD-7527-4DE4-A3ED-5E228E6006B8}">
      <dsp:nvSpPr>
        <dsp:cNvPr id="0" name=""/>
        <dsp:cNvSpPr/>
      </dsp:nvSpPr>
      <dsp:spPr>
        <a:xfrm>
          <a:off x="1140201" y="2468390"/>
          <a:ext cx="9947798" cy="987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477" tIns="104477" rIns="104477" bIns="104477" numCol="1" spcCol="1270" anchor="ctr" anchorCtr="0">
          <a:noAutofit/>
        </a:bodyPr>
        <a:lstStyle/>
        <a:p>
          <a:pPr marL="0" lvl="0" indent="0" algn="l" defTabSz="755650">
            <a:lnSpc>
              <a:spcPct val="100000"/>
            </a:lnSpc>
            <a:spcBef>
              <a:spcPct val="0"/>
            </a:spcBef>
            <a:spcAft>
              <a:spcPct val="35000"/>
            </a:spcAft>
            <a:buNone/>
          </a:pPr>
          <a:r>
            <a:rPr lang="en-GB" sz="1700" kern="1200"/>
            <a:t>Sign up now for training on the </a:t>
          </a:r>
          <a:r>
            <a:rPr lang="en-GB" sz="1700" kern="1200" err="1">
              <a:hlinkClick xmlns:r="http://schemas.openxmlformats.org/officeDocument/2006/relationships" r:id="rId7"/>
            </a:rPr>
            <a:t>ProPharmace</a:t>
          </a:r>
          <a:r>
            <a:rPr lang="en-GB" sz="1700" kern="1200">
              <a:hlinkClick xmlns:r="http://schemas.openxmlformats.org/officeDocument/2006/relationships" r:id="rId7"/>
            </a:rPr>
            <a:t> website</a:t>
          </a:r>
          <a:endParaRPr lang="en-US" sz="1700" kern="1200"/>
        </a:p>
      </dsp:txBody>
      <dsp:txXfrm>
        <a:off x="1140201" y="2468390"/>
        <a:ext cx="9947798" cy="9871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F8D7CC-BF2E-4CD3-B9EE-9856318829B2}">
      <dsp:nvSpPr>
        <dsp:cNvPr id="0" name=""/>
        <dsp:cNvSpPr/>
      </dsp:nvSpPr>
      <dsp:spPr>
        <a:xfrm>
          <a:off x="0" y="3250"/>
          <a:ext cx="11137237" cy="73368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3C9E3A-DC30-4DED-A195-7EAF83B64A0E}">
      <dsp:nvSpPr>
        <dsp:cNvPr id="0" name=""/>
        <dsp:cNvSpPr/>
      </dsp:nvSpPr>
      <dsp:spPr>
        <a:xfrm>
          <a:off x="234464" y="130753"/>
          <a:ext cx="403919" cy="4035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AD3384-92F4-410C-8B74-AFF70175E638}">
      <dsp:nvSpPr>
        <dsp:cNvPr id="0" name=""/>
        <dsp:cNvSpPr/>
      </dsp:nvSpPr>
      <dsp:spPr>
        <a:xfrm>
          <a:off x="847797" y="3250"/>
          <a:ext cx="10276382" cy="756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75" tIns="80075" rIns="80075" bIns="80075" numCol="1" spcCol="1270" anchor="ctr" anchorCtr="0">
          <a:noAutofit/>
        </a:bodyPr>
        <a:lstStyle/>
        <a:p>
          <a:pPr marL="0" lvl="0" indent="0" algn="l" defTabSz="622300">
            <a:lnSpc>
              <a:spcPct val="100000"/>
            </a:lnSpc>
            <a:spcBef>
              <a:spcPct val="0"/>
            </a:spcBef>
            <a:spcAft>
              <a:spcPct val="35000"/>
            </a:spcAft>
            <a:buNone/>
          </a:pPr>
          <a:r>
            <a:rPr lang="en-GB" sz="1400" kern="1200"/>
            <a:t>Four-month structured development programme which supports pharmacy technicians working in community pharmacy to develop and demonstrate confidence and competence in delivering services and advancing pharmacy technician roles.</a:t>
          </a:r>
          <a:r>
            <a:rPr lang="en-GB" sz="1400" kern="1200">
              <a:latin typeface="Arial" panose="020B0604020202020204"/>
            </a:rPr>
            <a:t> </a:t>
          </a:r>
          <a:endParaRPr lang="en-US" sz="1400" kern="1200"/>
        </a:p>
      </dsp:txBody>
      <dsp:txXfrm>
        <a:off x="847797" y="3250"/>
        <a:ext cx="10276382" cy="756610"/>
      </dsp:txXfrm>
    </dsp:sp>
    <dsp:sp modelId="{398961CE-ACCB-4C68-8EE6-A143D8279A4B}">
      <dsp:nvSpPr>
        <dsp:cNvPr id="0" name=""/>
        <dsp:cNvSpPr/>
      </dsp:nvSpPr>
      <dsp:spPr>
        <a:xfrm>
          <a:off x="0" y="949013"/>
          <a:ext cx="11137237" cy="73368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B80466-1EE3-4E2D-BE70-63D1A6ED8927}">
      <dsp:nvSpPr>
        <dsp:cNvPr id="0" name=""/>
        <dsp:cNvSpPr/>
      </dsp:nvSpPr>
      <dsp:spPr>
        <a:xfrm>
          <a:off x="221938" y="1114092"/>
          <a:ext cx="403919" cy="4035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E25FE7-4690-405E-B6C4-4E8F067B8CCC}">
      <dsp:nvSpPr>
        <dsp:cNvPr id="0" name=""/>
        <dsp:cNvSpPr/>
      </dsp:nvSpPr>
      <dsp:spPr>
        <a:xfrm>
          <a:off x="847797" y="949013"/>
          <a:ext cx="10276382" cy="756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75" tIns="80075" rIns="80075" bIns="80075" numCol="1" spcCol="1270" anchor="ctr" anchorCtr="0">
          <a:noAutofit/>
        </a:bodyPr>
        <a:lstStyle/>
        <a:p>
          <a:pPr marL="0" lvl="0" indent="0" algn="l" defTabSz="622300">
            <a:lnSpc>
              <a:spcPct val="100000"/>
            </a:lnSpc>
            <a:spcBef>
              <a:spcPct val="0"/>
            </a:spcBef>
            <a:spcAft>
              <a:spcPct val="35000"/>
            </a:spcAft>
            <a:buNone/>
          </a:pPr>
          <a:r>
            <a:rPr lang="en-GB" sz="1400" kern="1200"/>
            <a:t>The programme aims to build on pharmacy technicians’ initial education and training in order to advance the community pharmacy technician role and widen the skill mix in the community pharmacy team, which will increase patient access to clinical services.</a:t>
          </a:r>
          <a:r>
            <a:rPr lang="en-GB" sz="1400" kern="1200">
              <a:latin typeface="Arial" panose="020B0604020202020204"/>
            </a:rPr>
            <a:t> </a:t>
          </a:r>
          <a:endParaRPr lang="en-US" sz="1400" kern="1200"/>
        </a:p>
      </dsp:txBody>
      <dsp:txXfrm>
        <a:off x="847797" y="949013"/>
        <a:ext cx="10276382" cy="756610"/>
      </dsp:txXfrm>
    </dsp:sp>
    <dsp:sp modelId="{A7F54941-8404-44D6-A672-2496B2178AB8}">
      <dsp:nvSpPr>
        <dsp:cNvPr id="0" name=""/>
        <dsp:cNvSpPr/>
      </dsp:nvSpPr>
      <dsp:spPr>
        <a:xfrm>
          <a:off x="0" y="1894776"/>
          <a:ext cx="11137237" cy="73368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A74E0E-942D-420F-9612-8A26BCD5E347}">
      <dsp:nvSpPr>
        <dsp:cNvPr id="0" name=""/>
        <dsp:cNvSpPr/>
      </dsp:nvSpPr>
      <dsp:spPr>
        <a:xfrm>
          <a:off x="221938" y="2059854"/>
          <a:ext cx="403919" cy="4035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5D39AC-219C-46BA-89DF-0437B18A6968}">
      <dsp:nvSpPr>
        <dsp:cNvPr id="0" name=""/>
        <dsp:cNvSpPr/>
      </dsp:nvSpPr>
      <dsp:spPr>
        <a:xfrm>
          <a:off x="847797" y="1894776"/>
          <a:ext cx="10276382" cy="756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75" tIns="80075" rIns="80075" bIns="80075" numCol="1" spcCol="1270" anchor="ctr" anchorCtr="0">
          <a:noAutofit/>
        </a:bodyPr>
        <a:lstStyle/>
        <a:p>
          <a:pPr marL="0" lvl="0" indent="0" algn="l" defTabSz="622300">
            <a:lnSpc>
              <a:spcPct val="100000"/>
            </a:lnSpc>
            <a:spcBef>
              <a:spcPct val="0"/>
            </a:spcBef>
            <a:spcAft>
              <a:spcPct val="35000"/>
            </a:spcAft>
            <a:buNone/>
          </a:pPr>
          <a:r>
            <a:rPr lang="en-GB" sz="1400" kern="1200"/>
            <a:t>The programme takes a blended learning approach and offers a mix of online learning, </a:t>
          </a:r>
          <a:r>
            <a:rPr lang="en-GB" sz="1400" kern="1200">
              <a:latin typeface="Arial" panose="020B0604020202020204"/>
            </a:rPr>
            <a:t>face-to-face</a:t>
          </a:r>
          <a:r>
            <a:rPr lang="en-GB" sz="1400" kern="1200"/>
            <a:t> and online workshops, workplace-based practice and peer support sessions.</a:t>
          </a:r>
        </a:p>
      </dsp:txBody>
      <dsp:txXfrm>
        <a:off x="847797" y="1894776"/>
        <a:ext cx="10276382" cy="756610"/>
      </dsp:txXfrm>
    </dsp:sp>
    <dsp:sp modelId="{947CC5F8-1E2F-4441-96AE-B928BB8C3ABE}">
      <dsp:nvSpPr>
        <dsp:cNvPr id="0" name=""/>
        <dsp:cNvSpPr/>
      </dsp:nvSpPr>
      <dsp:spPr>
        <a:xfrm>
          <a:off x="0" y="2840538"/>
          <a:ext cx="11137237" cy="73368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79C884-9915-414A-AF85-EE384BE98764}">
      <dsp:nvSpPr>
        <dsp:cNvPr id="0" name=""/>
        <dsp:cNvSpPr/>
      </dsp:nvSpPr>
      <dsp:spPr>
        <a:xfrm>
          <a:off x="221938" y="3005617"/>
          <a:ext cx="403919" cy="403525"/>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099EC7-6C82-4C39-8DF7-955649B33DD1}">
      <dsp:nvSpPr>
        <dsp:cNvPr id="0" name=""/>
        <dsp:cNvSpPr/>
      </dsp:nvSpPr>
      <dsp:spPr>
        <a:xfrm>
          <a:off x="847797" y="2840538"/>
          <a:ext cx="10276382" cy="756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75" tIns="80075" rIns="80075" bIns="80075" numCol="1" spcCol="1270" anchor="ctr" anchorCtr="0">
          <a:noAutofit/>
        </a:bodyPr>
        <a:lstStyle/>
        <a:p>
          <a:pPr marL="0" lvl="0" indent="0" algn="l" defTabSz="622300">
            <a:lnSpc>
              <a:spcPct val="100000"/>
            </a:lnSpc>
            <a:spcBef>
              <a:spcPct val="0"/>
            </a:spcBef>
            <a:spcAft>
              <a:spcPct val="35000"/>
            </a:spcAft>
            <a:buNone/>
          </a:pPr>
          <a:r>
            <a:rPr lang="en-US" sz="1400" kern="1200">
              <a:latin typeface="Arial" panose="020B0604020202020204"/>
            </a:rPr>
            <a:t>Sign up now on the </a:t>
          </a:r>
          <a:r>
            <a:rPr lang="en-US" sz="1400" kern="1200">
              <a:latin typeface="Arial" panose="020B0604020202020204"/>
              <a:hlinkClick xmlns:r="http://schemas.openxmlformats.org/officeDocument/2006/relationships" r:id="rId9"/>
            </a:rPr>
            <a:t>CPPE website</a:t>
          </a:r>
          <a:endParaRPr lang="en-GB" sz="1400" kern="1200">
            <a:latin typeface="Arial" panose="020B0604020202020204"/>
          </a:endParaRPr>
        </a:p>
      </dsp:txBody>
      <dsp:txXfrm>
        <a:off x="847797" y="2840538"/>
        <a:ext cx="10276382" cy="75661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B7E2E82-72CD-0544-803E-ECCCB1A6640C}" type="datetimeFigureOut">
              <a:rPr lang="en-US" smtClean="0"/>
              <a:t>8/15/2024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13868A9-83B6-F748-BF71-689B21C27285}" type="slidenum">
              <a:rPr lang="en-US" smtClean="0"/>
              <a:t>‹#›</a:t>
            </a:fld>
            <a:endParaRPr lang="en-US"/>
          </a:p>
        </p:txBody>
      </p:sp>
    </p:spTree>
    <p:extLst>
      <p:ext uri="{BB962C8B-B14F-4D97-AF65-F5344CB8AC3E}">
        <p14:creationId xmlns:p14="http://schemas.microsoft.com/office/powerpoint/2010/main" val="3785711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BE4FC7-C1BC-BD40-85E8-F7D387FACD0C}" type="datetimeFigureOut">
              <a:rPr lang="en-US" smtClean="0"/>
              <a:t>8/15/2024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0B3131-83C0-9847-95A8-B83A12FBB63A}" type="slidenum">
              <a:rPr lang="en-US" smtClean="0"/>
              <a:t>‹#›</a:t>
            </a:fld>
            <a:endParaRPr lang="en-US"/>
          </a:p>
        </p:txBody>
      </p:sp>
    </p:spTree>
    <p:extLst>
      <p:ext uri="{BB962C8B-B14F-4D97-AF65-F5344CB8AC3E}">
        <p14:creationId xmlns:p14="http://schemas.microsoft.com/office/powerpoint/2010/main" val="21044043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EDC35914-1693-1144-9887-F3137DA320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4874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5000"/>
              </a:lnSpc>
            </a:pPr>
            <a:endParaRPr lang="en-GB" sz="120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1351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0B3131-83C0-9847-95A8-B83A12FBB63A}" type="slidenum">
              <a:rPr lang="en-US" smtClean="0"/>
              <a:t>3</a:t>
            </a:fld>
            <a:endParaRPr lang="en-US"/>
          </a:p>
        </p:txBody>
      </p:sp>
    </p:spTree>
    <p:extLst>
      <p:ext uri="{BB962C8B-B14F-4D97-AF65-F5344CB8AC3E}">
        <p14:creationId xmlns:p14="http://schemas.microsoft.com/office/powerpoint/2010/main" val="2934030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B0B3131-83C0-9847-95A8-B83A12FBB63A}" type="slidenum">
              <a:rPr lang="en-US" smtClean="0"/>
              <a:t>4</a:t>
            </a:fld>
            <a:endParaRPr lang="en-US"/>
          </a:p>
        </p:txBody>
      </p:sp>
    </p:spTree>
    <p:extLst>
      <p:ext uri="{BB962C8B-B14F-4D97-AF65-F5344CB8AC3E}">
        <p14:creationId xmlns:p14="http://schemas.microsoft.com/office/powerpoint/2010/main" val="2138032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5</a:t>
            </a:fld>
            <a:endParaRPr lang="en-GB"/>
          </a:p>
        </p:txBody>
      </p:sp>
    </p:spTree>
    <p:extLst>
      <p:ext uri="{BB962C8B-B14F-4D97-AF65-F5344CB8AC3E}">
        <p14:creationId xmlns:p14="http://schemas.microsoft.com/office/powerpoint/2010/main" val="3636082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6</a:t>
            </a:fld>
            <a:endParaRPr lang="en-GB"/>
          </a:p>
        </p:txBody>
      </p:sp>
    </p:spTree>
    <p:extLst>
      <p:ext uri="{BB962C8B-B14F-4D97-AF65-F5344CB8AC3E}">
        <p14:creationId xmlns:p14="http://schemas.microsoft.com/office/powerpoint/2010/main" val="868246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8.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Heading, content, basic text one co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32DDCA5-A307-96EA-64A8-CCBA8E5F6393}"/>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47413" y="3166643"/>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412708" y="2106000"/>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accent6"/>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512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p:nvPicPr>
        <p:blipFill>
          <a:blip r:embed="rId2"/>
          <a:stretch>
            <a:fillRect/>
          </a:stretch>
        </p:blipFill>
        <p:spPr>
          <a:xfrm rot="10800000">
            <a:off x="9220370"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78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p:nvPicPr>
        <p:blipFill>
          <a:blip r:embed="rId2"/>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6225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Top Corners Rounded 17">
            <a:extLst>
              <a:ext uri="{FF2B5EF4-FFF2-40B4-BE49-F238E27FC236}">
                <a16:creationId xmlns:a16="http://schemas.microsoft.com/office/drawing/2014/main" id="{205929B3-ED58-E54F-B724-E24FB5F163DF}"/>
              </a:ext>
            </a:extLst>
          </p:cNvPr>
          <p:cNvSpPr/>
          <p:nvPr/>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252363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ICON Grid boxes 5UP">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8"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2370978" y="1089953"/>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p:nvSpPr>
        <p:spPr>
          <a:xfrm>
            <a:off x="4339760" y="375104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le 1">
            <a:extLst>
              <a:ext uri="{FF2B5EF4-FFF2-40B4-BE49-F238E27FC236}">
                <a16:creationId xmlns:a16="http://schemas.microsoft.com/office/drawing/2014/main" id="{0F81D218-E72F-F84F-B0C3-EC8A11107F27}"/>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8" name="Straight Connector 17">
            <a:extLst>
              <a:ext uri="{FF2B5EF4-FFF2-40B4-BE49-F238E27FC236}">
                <a16:creationId xmlns:a16="http://schemas.microsoft.com/office/drawing/2014/main" id="{44481822-0DD9-B249-90C1-3B1FE0FD98A5}"/>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CCE6883-92E0-20E6-632B-52558F9DBE65}"/>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161801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EXT Grid boxes, Titles 3UP">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p:nvSpPr>
        <p:spPr>
          <a:xfrm>
            <a:off x="412708"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4366871"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p:nvSpPr>
        <p:spPr>
          <a:xfrm>
            <a:off x="8259249"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6" name="Title 1">
            <a:extLst>
              <a:ext uri="{FF2B5EF4-FFF2-40B4-BE49-F238E27FC236}">
                <a16:creationId xmlns:a16="http://schemas.microsoft.com/office/drawing/2014/main" id="{FDBDDA74-8B33-8B4B-9B25-993D2BE7C7F1}"/>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7" name="Text Placeholder 2">
            <a:extLst>
              <a:ext uri="{FF2B5EF4-FFF2-40B4-BE49-F238E27FC236}">
                <a16:creationId xmlns:a16="http://schemas.microsoft.com/office/drawing/2014/main" id="{145D2B57-B97B-B347-9DEB-D5C1AC753AE7}"/>
              </a:ext>
            </a:extLst>
          </p:cNvPr>
          <p:cNvSpPr>
            <a:spLocks noGrp="1"/>
          </p:cNvSpPr>
          <p:nvPr>
            <p:ph type="body" sz="quarter" idx="18" hasCustomPrompt="1"/>
          </p:nvPr>
        </p:nvSpPr>
        <p:spPr>
          <a:xfrm>
            <a:off x="520708" y="1897014"/>
            <a:ext cx="3348000" cy="684000"/>
          </a:xfrm>
        </p:spPr>
        <p:txBody>
          <a:bodyPr anchor="ctr"/>
          <a:lstStyle>
            <a:lvl1pPr algn="ctr">
              <a:buNone/>
              <a:defRPr sz="2200" b="1">
                <a:solidFill>
                  <a:schemeClr val="accent6"/>
                </a:solidFill>
              </a:defRPr>
            </a:lvl1pPr>
          </a:lstStyle>
          <a:p>
            <a:pPr lvl="0"/>
            <a:r>
              <a:rPr lang="en-GB"/>
              <a:t>Insert title</a:t>
            </a:r>
          </a:p>
        </p:txBody>
      </p:sp>
      <p:sp>
        <p:nvSpPr>
          <p:cNvPr id="18" name="Text Placeholder 2">
            <a:extLst>
              <a:ext uri="{FF2B5EF4-FFF2-40B4-BE49-F238E27FC236}">
                <a16:creationId xmlns:a16="http://schemas.microsoft.com/office/drawing/2014/main" id="{53DD1D30-BF5F-3F4D-A1DE-F7778CA7ED96}"/>
              </a:ext>
            </a:extLst>
          </p:cNvPr>
          <p:cNvSpPr>
            <a:spLocks noGrp="1"/>
          </p:cNvSpPr>
          <p:nvPr>
            <p:ph type="body" sz="quarter" idx="19" hasCustomPrompt="1"/>
          </p:nvPr>
        </p:nvSpPr>
        <p:spPr>
          <a:xfrm>
            <a:off x="4474871" y="1897014"/>
            <a:ext cx="3348000" cy="684000"/>
          </a:xfrm>
        </p:spPr>
        <p:txBody>
          <a:bodyPr anchor="ctr"/>
          <a:lstStyle>
            <a:lvl1pPr algn="ctr">
              <a:buNone/>
              <a:defRPr sz="2200" b="1">
                <a:solidFill>
                  <a:schemeClr val="accent6"/>
                </a:solidFill>
              </a:defRPr>
            </a:lvl1pPr>
          </a:lstStyle>
          <a:p>
            <a:pPr lvl="0"/>
            <a:r>
              <a:rPr lang="en-GB"/>
              <a:t>Insert title</a:t>
            </a:r>
          </a:p>
        </p:txBody>
      </p:sp>
      <p:sp>
        <p:nvSpPr>
          <p:cNvPr id="23" name="Text Placeholder 2">
            <a:extLst>
              <a:ext uri="{FF2B5EF4-FFF2-40B4-BE49-F238E27FC236}">
                <a16:creationId xmlns:a16="http://schemas.microsoft.com/office/drawing/2014/main" id="{0D443938-DE7C-934D-A74E-737FAD8DA310}"/>
              </a:ext>
            </a:extLst>
          </p:cNvPr>
          <p:cNvSpPr>
            <a:spLocks noGrp="1"/>
          </p:cNvSpPr>
          <p:nvPr>
            <p:ph type="body" sz="quarter" idx="20" hasCustomPrompt="1"/>
          </p:nvPr>
        </p:nvSpPr>
        <p:spPr>
          <a:xfrm>
            <a:off x="8367249" y="1891996"/>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5" name="Straight Connector 24">
            <a:extLst>
              <a:ext uri="{FF2B5EF4-FFF2-40B4-BE49-F238E27FC236}">
                <a16:creationId xmlns:a16="http://schemas.microsoft.com/office/drawing/2014/main" id="{B1E58B1A-02A3-B84A-8BB1-27D19814EDBF}"/>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6C73BAF5-5900-0C46-ED91-BD67D9ED4465}"/>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75239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EXT Grid boxes, Titles 5UP">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8"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2370978" y="1113399"/>
            <a:ext cx="3564000" cy="899876"/>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p:nvSpPr>
        <p:spPr>
          <a:xfrm>
            <a:off x="4339760" y="375104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itle 1">
            <a:extLst>
              <a:ext uri="{FF2B5EF4-FFF2-40B4-BE49-F238E27FC236}">
                <a16:creationId xmlns:a16="http://schemas.microsoft.com/office/drawing/2014/main" id="{D61316BA-3A2D-A349-8FD8-DEAD56529B8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4" name="Text Placeholder 2">
            <a:extLst>
              <a:ext uri="{FF2B5EF4-FFF2-40B4-BE49-F238E27FC236}">
                <a16:creationId xmlns:a16="http://schemas.microsoft.com/office/drawing/2014/main" id="{3EC696E9-078C-3E45-8DCD-5A562EAEB29A}"/>
              </a:ext>
            </a:extLst>
          </p:cNvPr>
          <p:cNvSpPr>
            <a:spLocks noGrp="1"/>
          </p:cNvSpPr>
          <p:nvPr>
            <p:ph type="body" sz="quarter" idx="24" hasCustomPrompt="1"/>
          </p:nvPr>
        </p:nvSpPr>
        <p:spPr>
          <a:xfrm>
            <a:off x="2478978" y="1228501"/>
            <a:ext cx="3348000" cy="684000"/>
          </a:xfrm>
        </p:spPr>
        <p:txBody>
          <a:bodyPr anchor="ctr"/>
          <a:lstStyle>
            <a:lvl1pPr algn="ctr">
              <a:buNone/>
              <a:defRPr sz="2200" b="1">
                <a:solidFill>
                  <a:schemeClr val="accent6"/>
                </a:solidFill>
              </a:defRPr>
            </a:lvl1pPr>
          </a:lstStyle>
          <a:p>
            <a:pPr lvl="0"/>
            <a:r>
              <a:rPr lang="en-GB"/>
              <a:t>Insert title</a:t>
            </a:r>
          </a:p>
        </p:txBody>
      </p:sp>
      <p:sp>
        <p:nvSpPr>
          <p:cNvPr id="35" name="Text Placeholder 2">
            <a:extLst>
              <a:ext uri="{FF2B5EF4-FFF2-40B4-BE49-F238E27FC236}">
                <a16:creationId xmlns:a16="http://schemas.microsoft.com/office/drawing/2014/main" id="{17258850-67A6-DA45-BCA6-3A1843C3D938}"/>
              </a:ext>
            </a:extLst>
          </p:cNvPr>
          <p:cNvSpPr>
            <a:spLocks noGrp="1"/>
          </p:cNvSpPr>
          <p:nvPr>
            <p:ph type="body" sz="quarter" idx="25" hasCustomPrompt="1"/>
          </p:nvPr>
        </p:nvSpPr>
        <p:spPr>
          <a:xfrm>
            <a:off x="6370431" y="1228501"/>
            <a:ext cx="3348000" cy="684000"/>
          </a:xfrm>
        </p:spPr>
        <p:txBody>
          <a:bodyPr anchor="ctr"/>
          <a:lstStyle>
            <a:lvl1pPr algn="ctr">
              <a:buNone/>
              <a:defRPr sz="2200" b="1">
                <a:solidFill>
                  <a:schemeClr val="accent6"/>
                </a:solidFill>
              </a:defRPr>
            </a:lvl1pPr>
          </a:lstStyle>
          <a:p>
            <a:pPr lvl="0"/>
            <a:r>
              <a:rPr lang="en-GB"/>
              <a:t>Insert title</a:t>
            </a:r>
          </a:p>
        </p:txBody>
      </p:sp>
      <p:sp>
        <p:nvSpPr>
          <p:cNvPr id="36" name="Text Placeholder 2">
            <a:extLst>
              <a:ext uri="{FF2B5EF4-FFF2-40B4-BE49-F238E27FC236}">
                <a16:creationId xmlns:a16="http://schemas.microsoft.com/office/drawing/2014/main" id="{89D36508-91C9-D341-BD22-8B7D09BC1DA2}"/>
              </a:ext>
            </a:extLst>
          </p:cNvPr>
          <p:cNvSpPr>
            <a:spLocks noGrp="1"/>
          </p:cNvSpPr>
          <p:nvPr>
            <p:ph type="body" sz="quarter" idx="26" hasCustomPrompt="1"/>
          </p:nvPr>
        </p:nvSpPr>
        <p:spPr>
          <a:xfrm>
            <a:off x="524490"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37" name="Text Placeholder 2">
            <a:extLst>
              <a:ext uri="{FF2B5EF4-FFF2-40B4-BE49-F238E27FC236}">
                <a16:creationId xmlns:a16="http://schemas.microsoft.com/office/drawing/2014/main" id="{5A46B0EB-2090-6B41-BC96-DD563B676CB0}"/>
              </a:ext>
            </a:extLst>
          </p:cNvPr>
          <p:cNvSpPr>
            <a:spLocks noGrp="1"/>
          </p:cNvSpPr>
          <p:nvPr>
            <p:ph type="body" sz="quarter" idx="27" hasCustomPrompt="1"/>
          </p:nvPr>
        </p:nvSpPr>
        <p:spPr>
          <a:xfrm>
            <a:off x="4460077"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38" name="Text Placeholder 2">
            <a:extLst>
              <a:ext uri="{FF2B5EF4-FFF2-40B4-BE49-F238E27FC236}">
                <a16:creationId xmlns:a16="http://schemas.microsoft.com/office/drawing/2014/main" id="{BDEAB9F2-4319-8F40-BA4F-1ED7E306385C}"/>
              </a:ext>
            </a:extLst>
          </p:cNvPr>
          <p:cNvSpPr>
            <a:spLocks noGrp="1"/>
          </p:cNvSpPr>
          <p:nvPr>
            <p:ph type="body" sz="quarter" idx="28" hasCustomPrompt="1"/>
          </p:nvPr>
        </p:nvSpPr>
        <p:spPr>
          <a:xfrm>
            <a:off x="8367249" y="3857267"/>
            <a:ext cx="3348000" cy="684000"/>
          </a:xfrm>
        </p:spPr>
        <p:txBody>
          <a:bodyPr anchor="ctr"/>
          <a:lstStyle>
            <a:lvl1pPr algn="ctr">
              <a:buNone/>
              <a:defRPr sz="2200" b="1">
                <a:solidFill>
                  <a:schemeClr val="accent6"/>
                </a:solidFill>
              </a:defRPr>
            </a:lvl1pPr>
          </a:lstStyle>
          <a:p>
            <a:pPr lvl="0"/>
            <a:r>
              <a:rPr lang="en-GB"/>
              <a:t>Insert title</a:t>
            </a:r>
          </a:p>
        </p:txBody>
      </p:sp>
      <p:cxnSp>
        <p:nvCxnSpPr>
          <p:cNvPr id="31" name="Straight Connector 30">
            <a:extLst>
              <a:ext uri="{FF2B5EF4-FFF2-40B4-BE49-F238E27FC236}">
                <a16:creationId xmlns:a16="http://schemas.microsoft.com/office/drawing/2014/main" id="{463BFC66-CD6B-7E4B-8089-7EA6B13C54A5}"/>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75778E56-0E45-B720-1A87-18BF82CEDE92}"/>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7294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Full page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959E3C-5FB4-790C-CF99-8945D267023E}"/>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23656E6-FF78-F94F-8811-84EB59CAC3BF}"/>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Picture Placeholder 6">
            <a:extLst>
              <a:ext uri="{FF2B5EF4-FFF2-40B4-BE49-F238E27FC236}">
                <a16:creationId xmlns:a16="http://schemas.microsoft.com/office/drawing/2014/main" id="{82522558-9EFB-4BAA-9B27-3CE888AC5272}"/>
              </a:ext>
            </a:extLst>
          </p:cNvPr>
          <p:cNvSpPr>
            <a:spLocks noGrp="1"/>
          </p:cNvSpPr>
          <p:nvPr>
            <p:ph type="pic" sz="quarter" idx="10" hasCustomPrompt="1"/>
          </p:nvPr>
        </p:nvSpPr>
        <p:spPr>
          <a:xfrm>
            <a:off x="0" y="0"/>
            <a:ext cx="12192000" cy="6858000"/>
          </a:xfrm>
          <a:prstGeom prst="rect">
            <a:avLst/>
          </a:prstGeom>
        </p:spPr>
        <p:txBody>
          <a:bodyPr tIns="2340000"/>
          <a:lstStyle>
            <a:lvl1pPr algn="ctr">
              <a:buNone/>
              <a:defRPr/>
            </a:lvl1pPr>
          </a:lstStyle>
          <a:p>
            <a:r>
              <a:rPr lang="en-GB"/>
              <a:t>Click on image icon in centre to insert a photo</a:t>
            </a:r>
            <a:br>
              <a:rPr lang="en-GB"/>
            </a:br>
            <a:r>
              <a:rPr lang="en-GB"/>
              <a:t>(don’t forget to add Alt Text to image)</a:t>
            </a:r>
          </a:p>
        </p:txBody>
      </p:sp>
    </p:spTree>
    <p:extLst>
      <p:ext uri="{BB962C8B-B14F-4D97-AF65-F5344CB8AC3E}">
        <p14:creationId xmlns:p14="http://schemas.microsoft.com/office/powerpoint/2010/main" val="1342487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97004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7" name="TextBox 6">
            <a:extLst>
              <a:ext uri="{FF2B5EF4-FFF2-40B4-BE49-F238E27FC236}">
                <a16:creationId xmlns:a16="http://schemas.microsoft.com/office/drawing/2014/main" id="{2DFAD1B1-54FF-2FC6-D407-337D3737411D}"/>
              </a:ext>
            </a:extLst>
          </p:cNvPr>
          <p:cNvSpPr txBox="1"/>
          <p:nvPr/>
        </p:nvSpPr>
        <p:spPr>
          <a:xfrm>
            <a:off x="1245609" y="2349016"/>
            <a:ext cx="3552728" cy="1200329"/>
          </a:xfrm>
          <a:prstGeom prst="rect">
            <a:avLst/>
          </a:prstGeom>
          <a:noFill/>
        </p:spPr>
        <p:txBody>
          <a:bodyPr wrap="square" rtlCol="0">
            <a:spAutoFit/>
          </a:bodyPr>
          <a:lstStyle/>
          <a:p>
            <a:r>
              <a:rPr lang="en-GB"/>
              <a:t>Text content goes over single column. Text content here goes over single column. Text content here goes over single column.  </a:t>
            </a:r>
          </a:p>
        </p:txBody>
      </p:sp>
    </p:spTree>
    <p:extLst>
      <p:ext uri="{BB962C8B-B14F-4D97-AF65-F5344CB8AC3E}">
        <p14:creationId xmlns:p14="http://schemas.microsoft.com/office/powerpoint/2010/main" val="2438725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p:nvPicPr>
        <p:blipFill>
          <a:blip r:embed="rId2"/>
          <a:srcRect/>
          <a:stretch/>
        </p:blipFill>
        <p:spPr>
          <a:xfrm>
            <a:off x="1" y="0"/>
            <a:ext cx="12191998"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Tree>
    <p:extLst>
      <p:ext uri="{BB962C8B-B14F-4D97-AF65-F5344CB8AC3E}">
        <p14:creationId xmlns:p14="http://schemas.microsoft.com/office/powerpoint/2010/main" val="3204157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cSld name="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950FC886-343C-4B72-AFE6-F0497CBE7873}"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p:nvSpPr>
        <p:spPr>
          <a:xfrm>
            <a:off x="9233452" y="5486400"/>
            <a:ext cx="184731" cy="369332"/>
          </a:xfrm>
          <a:prstGeom prst="rect">
            <a:avLst/>
          </a:prstGeom>
          <a:noFill/>
        </p:spPr>
        <p:txBody>
          <a:bodyPr wrap="none" rtlCol="0">
            <a:spAutoFit/>
          </a:bodyPr>
          <a:lstStyle/>
          <a:p>
            <a:endParaRPr lang="en-US"/>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8848296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Lst>
          </p:cNvPr>
          <p:cNvPicPr>
            <a:picLocks noChangeAspect="1"/>
          </p:cNvPicPr>
          <p:nvPr/>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194557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Quote and imag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pic>
        <p:nvPicPr>
          <p:cNvPr id="6" name="Picture 5">
            <a:extLst>
              <a:ext uri="{FF2B5EF4-FFF2-40B4-BE49-F238E27FC236}">
                <a16:creationId xmlns:a16="http://schemas.microsoft.com/office/drawing/2014/main" id="{CEB4F947-0C85-DAF2-683C-40847EF7F07B}"/>
              </a:ext>
            </a:extLst>
          </p:cNvPr>
          <p:cNvPicPr>
            <a:picLocks noChangeAspect="1"/>
          </p:cNvPicPr>
          <p:nvPr/>
        </p:nvPicPr>
        <p:blipFill>
          <a:blip r:embed="rId2"/>
          <a:srcRect/>
          <a:stretch/>
        </p:blipFill>
        <p:spPr>
          <a:xfrm>
            <a:off x="0" y="0"/>
            <a:ext cx="12192000" cy="6857999"/>
          </a:xfrm>
          <a:prstGeom prst="rect">
            <a:avLst/>
          </a:prstGeom>
        </p:spPr>
      </p:pic>
    </p:spTree>
    <p:extLst>
      <p:ext uri="{BB962C8B-B14F-4D97-AF65-F5344CB8AC3E}">
        <p14:creationId xmlns:p14="http://schemas.microsoft.com/office/powerpoint/2010/main" val="1238294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5_Breaker Heading1-Blue-DarkBlueA">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0"/>
            <a:ext cx="6948488" cy="96361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62387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6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0"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306086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8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p:nvPicPr>
        <p:blipFill>
          <a:blip r:embed="rId2"/>
          <a:stretch>
            <a:fillRect/>
          </a:stretch>
        </p:blipFill>
        <p:spPr>
          <a:xfrm>
            <a:off x="-52265" y="-122410"/>
            <a:ext cx="12499929" cy="703121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09499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7_Breaker Heading1-Blue-DarkBlueA">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268FFC32-6059-0DED-CEB1-02D4D3CCBC8A}"/>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54598"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321715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Tree>
    <p:extLst>
      <p:ext uri="{BB962C8B-B14F-4D97-AF65-F5344CB8AC3E}">
        <p14:creationId xmlns:p14="http://schemas.microsoft.com/office/powerpoint/2010/main" val="351815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a:t>
            </a:r>
            <a:r>
              <a:rPr kumimoji="0" lang="en-GB" sz="2400" b="1" i="0" u="none" strike="noStrike" kern="1200" cap="none" spc="20" normalizeH="0" baseline="0" noProof="0" err="1">
                <a:ln>
                  <a:noFill/>
                </a:ln>
                <a:solidFill>
                  <a:schemeClr val="tx1"/>
                </a:solidFill>
                <a:effectLst/>
                <a:uLnTx/>
                <a:uFillTx/>
                <a:latin typeface="+mn-lt"/>
                <a:ea typeface="+mn-ea"/>
                <a:cs typeface="+mn-cs"/>
              </a:rPr>
              <a:t>nhsengland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5872040" y="3665234"/>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767074" y="4806522"/>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p:nvPicPr>
        <p:blipFill>
          <a:blip r:embed="rId8"/>
          <a:stretch>
            <a:fillRect/>
          </a:stretch>
        </p:blipFill>
        <p:spPr>
          <a:xfrm>
            <a:off x="10551045" y="364425"/>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p:nvPicPr>
        <p:blipFill>
          <a:blip r:embed="rId9"/>
          <a:stretch>
            <a:fillRect/>
          </a:stretch>
        </p:blipFill>
        <p:spPr>
          <a:xfrm rot="5400000">
            <a:off x="-2509143" y="-71523"/>
            <a:ext cx="10768951" cy="7616239"/>
          </a:xfrm>
          <a:prstGeom prst="rect">
            <a:avLst/>
          </a:prstGeom>
        </p:spPr>
      </p:pic>
    </p:spTree>
    <p:extLst>
      <p:ext uri="{BB962C8B-B14F-4D97-AF65-F5344CB8AC3E}">
        <p14:creationId xmlns:p14="http://schemas.microsoft.com/office/powerpoint/2010/main" val="40434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2609356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2580145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Lst>
          </p:cNvPr>
          <p:cNvSpPr/>
          <p:nvPr/>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Lst>
          </p:cNvPr>
          <p:cNvSpPr/>
          <p:nvPr/>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Lst>
          </p:cNvPr>
          <p:cNvSpPr/>
          <p:nvPr/>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Lst>
          </p:cNvPr>
          <p:cNvSpPr/>
          <p:nvPr/>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Lst>
          </p:cNvPr>
          <p:cNvSpPr/>
          <p:nvPr/>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Lst>
          </p:cNvPr>
          <p:cNvSpPr/>
          <p:nvPr/>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Lst>
          </p:cNvPr>
          <p:cNvSpPr/>
          <p:nvPr/>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Lst>
          </p:cNvPr>
          <p:cNvSpPr/>
          <p:nvPr/>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Lst>
          </p:cNvPr>
          <p:cNvSpPr/>
          <p:nvPr/>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Lst>
          </p:cNvPr>
          <p:cNvSpPr/>
          <p:nvPr/>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Lst>
          </p:cNvPr>
          <p:cNvSpPr/>
          <p:nvPr/>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Lst>
          </p:cNvPr>
          <p:cNvSpPr/>
          <p:nvPr/>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Lst>
          </p:cNvPr>
          <p:cNvSpPr/>
          <p:nvPr/>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Lst>
          </p:cNvPr>
          <p:cNvSpPr/>
          <p:nvPr/>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Lst>
          </p:cNvPr>
          <p:cNvSpPr/>
          <p:nvPr/>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Lst>
          </p:cNvPr>
          <p:cNvSpPr/>
          <p:nvPr/>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Lst>
          </p:cNvPr>
          <p:cNvSpPr/>
          <p:nvPr/>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Lst>
          </p:cNvPr>
          <p:cNvSpPr/>
          <p:nvPr/>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Lst>
          </p:cNvPr>
          <p:cNvSpPr/>
          <p:nvPr/>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Lst>
          </p:cNvPr>
          <p:cNvSpPr/>
          <p:nvPr/>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Lst>
          </p:cNvPr>
          <p:cNvSpPr/>
          <p:nvPr/>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Lst>
          </p:cNvPr>
          <p:cNvSpPr/>
          <p:nvPr/>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D1CDB1A-8B42-520A-323D-5D120AA42E9C}"/>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018692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318689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TextBox 5">
            <a:extLst>
              <a:ext uri="{FF2B5EF4-FFF2-40B4-BE49-F238E27FC236}">
                <a16:creationId xmlns:a16="http://schemas.microsoft.com/office/drawing/2014/main" id="{17BDFC27-AE77-990E-E3A7-5DF7B8BEB8B0}"/>
              </a:ext>
            </a:extLst>
          </p:cNvPr>
          <p:cNvSpPr txBox="1"/>
          <p:nvPr/>
        </p:nvSpPr>
        <p:spPr>
          <a:xfrm>
            <a:off x="7202551" y="2249424"/>
            <a:ext cx="4428148" cy="1200329"/>
          </a:xfrm>
          <a:prstGeom prst="rect">
            <a:avLst/>
          </a:prstGeom>
          <a:noFill/>
        </p:spPr>
        <p:txBody>
          <a:bodyPr wrap="square" rtlCol="0">
            <a:spAutoFit/>
          </a:bodyPr>
          <a:lstStyle/>
          <a:p>
            <a:r>
              <a:rPr lang="en-GB">
                <a:solidFill>
                  <a:schemeClr val="bg1"/>
                </a:solidFill>
              </a:rPr>
              <a:t>Text content goes over single column. Text content here goes over single column. Text content here goes over single column.  </a:t>
            </a:r>
          </a:p>
        </p:txBody>
      </p:sp>
    </p:spTree>
    <p:extLst>
      <p:ext uri="{BB962C8B-B14F-4D97-AF65-F5344CB8AC3E}">
        <p14:creationId xmlns:p14="http://schemas.microsoft.com/office/powerpoint/2010/main" val="1108151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Tree>
    <p:extLst>
      <p:ext uri="{BB962C8B-B14F-4D97-AF65-F5344CB8AC3E}">
        <p14:creationId xmlns:p14="http://schemas.microsoft.com/office/powerpoint/2010/main" val="3829742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Tree>
    <p:extLst>
      <p:ext uri="{BB962C8B-B14F-4D97-AF65-F5344CB8AC3E}">
        <p14:creationId xmlns:p14="http://schemas.microsoft.com/office/powerpoint/2010/main" val="318013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4209426"/>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4843667"/>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5024277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2"/>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GB"/>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spTree>
    <p:extLst>
      <p:ext uri="{BB962C8B-B14F-4D97-AF65-F5344CB8AC3E}">
        <p14:creationId xmlns:p14="http://schemas.microsoft.com/office/powerpoint/2010/main" val="30596183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3B3D8-C3E2-1F42-93A3-6886745CD715}"/>
              </a:ext>
            </a:extLst>
          </p:cNvPr>
          <p:cNvSpPr>
            <a:spLocks noGrp="1"/>
          </p:cNvSpPr>
          <p:nvPr>
            <p:ph type="title"/>
          </p:nvPr>
        </p:nvSpPr>
        <p:spPr>
          <a:xfrm>
            <a:off x="559904" y="139517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FCF7A84-CF65-CC46-97C0-3B056C073A2A}"/>
              </a:ext>
            </a:extLst>
          </p:cNvPr>
          <p:cNvSpPr>
            <a:spLocks noGrp="1"/>
          </p:cNvSpPr>
          <p:nvPr>
            <p:ph idx="1"/>
          </p:nvPr>
        </p:nvSpPr>
        <p:spPr>
          <a:xfrm>
            <a:off x="559904" y="2855671"/>
            <a:ext cx="10515600" cy="2272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A2FA6113-5F61-3B43-8EF1-A2C4EFCE687C}"/>
              </a:ext>
            </a:extLst>
          </p:cNvPr>
          <p:cNvSpPr txBox="1"/>
          <p:nvPr userDrawn="1"/>
        </p:nvSpPr>
        <p:spPr>
          <a:xfrm>
            <a:off x="11480121" y="785526"/>
            <a:ext cx="184731" cy="300082"/>
          </a:xfrm>
          <a:prstGeom prst="rect">
            <a:avLst/>
          </a:prstGeom>
          <a:noFill/>
        </p:spPr>
        <p:txBody>
          <a:bodyPr wrap="none" rtlCol="0">
            <a:spAutoFit/>
          </a:bodyPr>
          <a:lstStyle/>
          <a:p>
            <a:endParaRPr lang="en-US" sz="1350"/>
          </a:p>
        </p:txBody>
      </p:sp>
    </p:spTree>
    <p:extLst>
      <p:ext uri="{BB962C8B-B14F-4D97-AF65-F5344CB8AC3E}">
        <p14:creationId xmlns:p14="http://schemas.microsoft.com/office/powerpoint/2010/main" val="2838124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E38C66A-BB49-0F4B-8CD5-DD58CA18CCB9}"/>
              </a:ext>
            </a:extLst>
          </p:cNvPr>
          <p:cNvSpPr/>
          <p:nvPr userDrawn="1"/>
        </p:nvSpPr>
        <p:spPr>
          <a:xfrm>
            <a:off x="0" y="6334540"/>
            <a:ext cx="12192000" cy="5234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D6D6DDEC-27DF-6B44-8A5C-8BA7D7877CEA}"/>
              </a:ext>
            </a:extLst>
          </p:cNvPr>
          <p:cNvSpPr/>
          <p:nvPr userDrawn="1"/>
        </p:nvSpPr>
        <p:spPr>
          <a:xfrm>
            <a:off x="0" y="5996521"/>
            <a:ext cx="12192000" cy="17212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EA11DC39-0F96-FC4D-9C92-F1BB1A8B409F}"/>
              </a:ext>
            </a:extLst>
          </p:cNvPr>
          <p:cNvSpPr/>
          <p:nvPr userDrawn="1"/>
        </p:nvSpPr>
        <p:spPr>
          <a:xfrm>
            <a:off x="0" y="6162417"/>
            <a:ext cx="12192000" cy="17212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Footer Placeholder 16">
            <a:extLst>
              <a:ext uri="{FF2B5EF4-FFF2-40B4-BE49-F238E27FC236}">
                <a16:creationId xmlns:a16="http://schemas.microsoft.com/office/drawing/2014/main" id="{A0451A68-537B-AF4D-BD45-6E48D4DB2BDE}"/>
              </a:ext>
            </a:extLst>
          </p:cNvPr>
          <p:cNvSpPr txBox="1">
            <a:spLocks/>
          </p:cNvSpPr>
          <p:nvPr userDrawn="1"/>
        </p:nvSpPr>
        <p:spPr>
          <a:xfrm>
            <a:off x="559904" y="6371169"/>
            <a:ext cx="7116549" cy="4868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a:solidFill>
                  <a:schemeClr val="accent5"/>
                </a:solidFill>
              </a:rPr>
              <a:t>@NHS_HealthEdEng</a:t>
            </a:r>
          </a:p>
        </p:txBody>
      </p:sp>
      <p:sp>
        <p:nvSpPr>
          <p:cNvPr id="12" name="Title 1">
            <a:extLst>
              <a:ext uri="{FF2B5EF4-FFF2-40B4-BE49-F238E27FC236}">
                <a16:creationId xmlns:a16="http://schemas.microsoft.com/office/drawing/2014/main" id="{BC4BA2FD-240E-7D42-9001-70573928D6DF}"/>
              </a:ext>
            </a:extLst>
          </p:cNvPr>
          <p:cNvSpPr>
            <a:spLocks noGrp="1"/>
          </p:cNvSpPr>
          <p:nvPr>
            <p:ph type="title"/>
          </p:nvPr>
        </p:nvSpPr>
        <p:spPr>
          <a:xfrm>
            <a:off x="559904" y="1395171"/>
            <a:ext cx="10515600" cy="636205"/>
          </a:xfrm>
        </p:spPr>
        <p:txBody>
          <a:bodyPr/>
          <a:lstStyle/>
          <a:p>
            <a:r>
              <a:rPr lang="en-US"/>
              <a:t>Click to edit Master title style</a:t>
            </a:r>
          </a:p>
        </p:txBody>
      </p:sp>
      <p:sp>
        <p:nvSpPr>
          <p:cNvPr id="13" name="Content Placeholder 2">
            <a:extLst>
              <a:ext uri="{FF2B5EF4-FFF2-40B4-BE49-F238E27FC236}">
                <a16:creationId xmlns:a16="http://schemas.microsoft.com/office/drawing/2014/main" id="{78872E4C-32C0-0E43-B171-E68384BD29CC}"/>
              </a:ext>
            </a:extLst>
          </p:cNvPr>
          <p:cNvSpPr>
            <a:spLocks noGrp="1"/>
          </p:cNvSpPr>
          <p:nvPr>
            <p:ph idx="1"/>
          </p:nvPr>
        </p:nvSpPr>
        <p:spPr>
          <a:xfrm>
            <a:off x="559904" y="2292627"/>
            <a:ext cx="7815469" cy="3355996"/>
          </a:xfrm>
        </p:spPr>
        <p:txBody>
          <a:bodyPr/>
          <a:lstStyle>
            <a:lvl1pPr marL="0" indent="0">
              <a:buNone/>
              <a:defRPr b="1">
                <a:solidFill>
                  <a:schemeClr val="tx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5279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CFFBB2B-EDFB-F14A-A023-1F8279F098C9}"/>
              </a:ext>
            </a:extLst>
          </p:cNvPr>
          <p:cNvSpPr/>
          <p:nvPr userDrawn="1"/>
        </p:nvSpPr>
        <p:spPr>
          <a:xfrm>
            <a:off x="0" y="6334540"/>
            <a:ext cx="12192000" cy="5234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CEE7ECDF-F837-444E-8340-4683B45E354E}"/>
              </a:ext>
            </a:extLst>
          </p:cNvPr>
          <p:cNvSpPr/>
          <p:nvPr userDrawn="1"/>
        </p:nvSpPr>
        <p:spPr>
          <a:xfrm>
            <a:off x="0" y="5996521"/>
            <a:ext cx="12192000" cy="17212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1D3DADA9-0C34-7C4C-8591-F29E7EBE7C9A}"/>
              </a:ext>
            </a:extLst>
          </p:cNvPr>
          <p:cNvSpPr/>
          <p:nvPr userDrawn="1"/>
        </p:nvSpPr>
        <p:spPr>
          <a:xfrm>
            <a:off x="0" y="6162417"/>
            <a:ext cx="12192000" cy="17212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 name="Footer Placeholder 16">
            <a:extLst>
              <a:ext uri="{FF2B5EF4-FFF2-40B4-BE49-F238E27FC236}">
                <a16:creationId xmlns:a16="http://schemas.microsoft.com/office/drawing/2014/main" id="{DF732811-1995-6E4A-B606-DE84E0AFF445}"/>
              </a:ext>
            </a:extLst>
          </p:cNvPr>
          <p:cNvSpPr txBox="1">
            <a:spLocks/>
          </p:cNvSpPr>
          <p:nvPr userDrawn="1"/>
        </p:nvSpPr>
        <p:spPr>
          <a:xfrm>
            <a:off x="559904" y="6371169"/>
            <a:ext cx="7116549" cy="4868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a:solidFill>
                  <a:schemeClr val="accent5"/>
                </a:solidFill>
              </a:rPr>
              <a:t>@NHS_HealthEdEng</a:t>
            </a:r>
          </a:p>
        </p:txBody>
      </p:sp>
      <p:sp>
        <p:nvSpPr>
          <p:cNvPr id="14" name="Title 1">
            <a:extLst>
              <a:ext uri="{FF2B5EF4-FFF2-40B4-BE49-F238E27FC236}">
                <a16:creationId xmlns:a16="http://schemas.microsoft.com/office/drawing/2014/main" id="{4469D51B-9609-254D-85D8-6D25ED25907D}"/>
              </a:ext>
            </a:extLst>
          </p:cNvPr>
          <p:cNvSpPr>
            <a:spLocks noGrp="1"/>
          </p:cNvSpPr>
          <p:nvPr>
            <p:ph type="title"/>
          </p:nvPr>
        </p:nvSpPr>
        <p:spPr>
          <a:xfrm>
            <a:off x="559904" y="1395171"/>
            <a:ext cx="10515600" cy="636205"/>
          </a:xfrm>
        </p:spPr>
        <p:txBody>
          <a:bodyPr/>
          <a:lstStyle/>
          <a:p>
            <a:r>
              <a:rPr lang="en-US"/>
              <a:t>Click to edit Master title style</a:t>
            </a:r>
          </a:p>
        </p:txBody>
      </p:sp>
      <p:sp>
        <p:nvSpPr>
          <p:cNvPr id="15" name="Content Placeholder 2">
            <a:extLst>
              <a:ext uri="{FF2B5EF4-FFF2-40B4-BE49-F238E27FC236}">
                <a16:creationId xmlns:a16="http://schemas.microsoft.com/office/drawing/2014/main" id="{AFCFA703-8042-BB4C-A3BD-65A2A8F4486C}"/>
              </a:ext>
            </a:extLst>
          </p:cNvPr>
          <p:cNvSpPr>
            <a:spLocks noGrp="1"/>
          </p:cNvSpPr>
          <p:nvPr>
            <p:ph idx="1"/>
          </p:nvPr>
        </p:nvSpPr>
        <p:spPr>
          <a:xfrm>
            <a:off x="559906" y="2292628"/>
            <a:ext cx="6092687" cy="3459493"/>
          </a:xfrm>
        </p:spPr>
        <p:txBody>
          <a:bodyPr/>
          <a:lstStyle>
            <a:lvl1pPr marL="342900" indent="-342900">
              <a:buFont typeface="Arial" panose="020B0604020202020204" pitchFamily="34" charset="0"/>
              <a:buChar char="•"/>
              <a:defRPr sz="2800" b="0">
                <a:solidFill>
                  <a:schemeClr val="bg2">
                    <a:lumMod val="25000"/>
                  </a:schemeClr>
                </a:solidFill>
              </a:defRPr>
            </a:lvl1pPr>
            <a:lvl2pPr>
              <a:defRPr sz="24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2564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6BEC74E-85C4-FD4A-ADCD-F68FCCD62B6B}"/>
              </a:ext>
            </a:extLst>
          </p:cNvPr>
          <p:cNvSpPr/>
          <p:nvPr userDrawn="1"/>
        </p:nvSpPr>
        <p:spPr>
          <a:xfrm>
            <a:off x="0" y="6334540"/>
            <a:ext cx="12192000" cy="5234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C818D588-9CF1-AC4B-AA40-F3AA7180A13D}"/>
              </a:ext>
            </a:extLst>
          </p:cNvPr>
          <p:cNvSpPr/>
          <p:nvPr userDrawn="1"/>
        </p:nvSpPr>
        <p:spPr>
          <a:xfrm>
            <a:off x="0" y="5996521"/>
            <a:ext cx="12192000" cy="17212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949D0716-FCE9-FF47-9ABE-434154D75C76}"/>
              </a:ext>
            </a:extLst>
          </p:cNvPr>
          <p:cNvSpPr/>
          <p:nvPr userDrawn="1"/>
        </p:nvSpPr>
        <p:spPr>
          <a:xfrm>
            <a:off x="0" y="6162417"/>
            <a:ext cx="12192000" cy="17212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038605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Sample-Icons-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DF01C83-A866-28AC-7B1F-38947CCF6D80}"/>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Lst>
          </p:cNvPr>
          <p:cNvSpPr/>
          <p:nvPr/>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Lst>
          </p:cNvPr>
          <p:cNvSpPr/>
          <p:nvPr/>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Lst>
          </p:cNvPr>
          <p:cNvSpPr/>
          <p:nvPr/>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569F651-3737-5832-DC5A-9DB8A57B6C79}"/>
              </a:ext>
            </a:extLst>
          </p:cNvPr>
          <p:cNvPicPr>
            <a:picLocks noChangeAspect="1"/>
          </p:cNvPicPr>
          <p:nvPr/>
        </p:nvPicPr>
        <p:blipFill>
          <a:blip r:embed="rId2"/>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3340696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09600" y="1025529"/>
            <a:ext cx="10363200" cy="679449"/>
          </a:xfrm>
          <a:prstGeom prst="rect">
            <a:avLst/>
          </a:prstGeom>
        </p:spPr>
        <p:txBody>
          <a:bodyPr/>
          <a:lstStyle>
            <a:lvl1pPr algn="l">
              <a:defRPr sz="2700" b="1" baseline="0">
                <a:solidFill>
                  <a:srgbClr val="A00054"/>
                </a:solidFill>
              </a:defRPr>
            </a:lvl1pPr>
          </a:lstStyle>
          <a:p>
            <a:r>
              <a:rPr lang="en-US"/>
              <a:t>Slide title – Arial, 36, Bold</a:t>
            </a:r>
          </a:p>
        </p:txBody>
      </p:sp>
      <p:sp>
        <p:nvSpPr>
          <p:cNvPr id="10" name="Text Placeholder 7"/>
          <p:cNvSpPr>
            <a:spLocks noGrp="1"/>
          </p:cNvSpPr>
          <p:nvPr>
            <p:ph type="body" sz="quarter" idx="13" hasCustomPrompt="1"/>
          </p:nvPr>
        </p:nvSpPr>
        <p:spPr>
          <a:xfrm>
            <a:off x="609603" y="1954926"/>
            <a:ext cx="10452100" cy="3720663"/>
          </a:xfrm>
          <a:prstGeom prst="rect">
            <a:avLst/>
          </a:prstGeom>
        </p:spPr>
        <p:txBody>
          <a:bodyPr/>
          <a:lstStyle>
            <a:lvl1pPr>
              <a:defRPr sz="1800"/>
            </a:lvl1pPr>
            <a:lvl2pPr>
              <a:defRPr sz="1800"/>
            </a:lvl2pPr>
            <a:lvl3pPr>
              <a:defRPr sz="1800"/>
            </a:lvl3pPr>
            <a:lvl4pPr>
              <a:defRPr sz="1800"/>
            </a:lvl4pPr>
            <a:lvl5pPr>
              <a:defRPr sz="1800"/>
            </a:lvl5pPr>
          </a:lstStyle>
          <a:p>
            <a:pPr lvl="0"/>
            <a:r>
              <a:rPr lang="en-US"/>
              <a:t> Body text – Arial, 24</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Heading, subhead, bullets one column">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40946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ICON Grid Boxes 4UP with Intro">
    <p:bg>
      <p:bgPr>
        <a:solidFill>
          <a:srgbClr val="F6F8F8"/>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5FB54-F5EA-C613-D5F4-F3C0063B3E2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19" name="Title 1">
            <a:extLst>
              <a:ext uri="{FF2B5EF4-FFF2-40B4-BE49-F238E27FC236}">
                <a16:creationId xmlns:a16="http://schemas.microsoft.com/office/drawing/2014/main" id="{71D89516-E743-9149-8E82-C8FD33FB9E82}"/>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5" name="Content Placeholder 3">
            <a:extLst>
              <a:ext uri="{FF2B5EF4-FFF2-40B4-BE49-F238E27FC236}">
                <a16:creationId xmlns:a16="http://schemas.microsoft.com/office/drawing/2014/main" id="{62ACBA56-8EF4-494B-AB68-12ECC4D0812F}"/>
              </a:ext>
            </a:extLst>
          </p:cNvPr>
          <p:cNvSpPr>
            <a:spLocks noGrp="1"/>
          </p:cNvSpPr>
          <p:nvPr>
            <p:ph sz="quarter" idx="4294967295" hasCustomPrompt="1"/>
          </p:nvPr>
        </p:nvSpPr>
        <p:spPr>
          <a:xfrm>
            <a:off x="432000" y="1285014"/>
            <a:ext cx="3564001" cy="4769711"/>
          </a:xfrm>
        </p:spPr>
        <p:txBody>
          <a:bodyPr/>
          <a:lstStyle>
            <a:lvl1pPr marL="0" indent="0">
              <a:buNone/>
              <a:defRPr sz="2200">
                <a:solidFill>
                  <a:schemeClr val="tx1"/>
                </a:solidFill>
              </a:defRPr>
            </a:lvl1pPr>
          </a:lstStyle>
          <a:p>
            <a:r>
              <a:rPr lang="en-GB"/>
              <a:t>Intro summary text goes here</a:t>
            </a:r>
          </a:p>
        </p:txBody>
      </p:sp>
      <p:sp>
        <p:nvSpPr>
          <p:cNvPr id="12" name="Rectangle: Top Corners Rounded 11">
            <a:extLst>
              <a:ext uri="{FF2B5EF4-FFF2-40B4-BE49-F238E27FC236}">
                <a16:creationId xmlns:a16="http://schemas.microsoft.com/office/drawing/2014/main" id="{5E206611-9F04-2C46-95B1-573726492E29}"/>
              </a:ext>
              <a:ext uri="{C183D7F6-B498-43B3-948B-1728B52AA6E4}">
                <adec:decorative xmlns:adec="http://schemas.microsoft.com/office/drawing/2017/decorative" val="1"/>
              </a:ext>
            </a:extLst>
          </p:cNvPr>
          <p:cNvSpPr/>
          <p:nvPr userDrawn="1"/>
        </p:nvSpPr>
        <p:spPr>
          <a:xfrm>
            <a:off x="4310428"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4"/>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 uri="{C183D7F6-B498-43B3-948B-1728B52AA6E4}">
                <adec:decorative xmlns:adec="http://schemas.microsoft.com/office/drawing/2017/decorative" val="1"/>
              </a:ext>
            </a:extLst>
          </p:cNvPr>
          <p:cNvSpPr/>
          <p:nvPr userDrawn="1"/>
        </p:nvSpPr>
        <p:spPr>
          <a:xfrm>
            <a:off x="8264591"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 uri="{C183D7F6-B498-43B3-948B-1728B52AA6E4}">
                <adec:decorative xmlns:adec="http://schemas.microsoft.com/office/drawing/2017/decorative" val="1"/>
              </a:ext>
            </a:extLst>
          </p:cNvPr>
          <p:cNvSpPr/>
          <p:nvPr userDrawn="1"/>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 uri="{C183D7F6-B498-43B3-948B-1728B52AA6E4}">
                <adec:decorative xmlns:adec="http://schemas.microsoft.com/office/drawing/2017/decorative" val="1"/>
              </a:ext>
            </a:extLst>
          </p:cNvPr>
          <p:cNvSpPr/>
          <p:nvPr userDrawn="1"/>
        </p:nvSpPr>
        <p:spPr>
          <a:xfrm>
            <a:off x="8272154"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cxnSp>
        <p:nvCxnSpPr>
          <p:cNvPr id="22" name="Straight Connector 21">
            <a:extLst>
              <a:ext uri="{FF2B5EF4-FFF2-40B4-BE49-F238E27FC236}">
                <a16:creationId xmlns:a16="http://schemas.microsoft.com/office/drawing/2014/main" id="{ED046538-6FA9-4F4C-86B3-9F8268B46A71}"/>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833800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480045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2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58945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2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005673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Headline slide with image 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2C3761D-E146-5B7A-CD68-6CC98EA19A5F}"/>
              </a:ext>
            </a:extLst>
          </p:cNvPr>
          <p:cNvSpPr/>
          <p:nvPr/>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292952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cSld name="Quote large Centre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6BFC8184-A52B-1D58-DCBB-64F070DB04AB}"/>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1214367" y="1180298"/>
            <a:ext cx="9811265" cy="2983230"/>
          </a:xfrm>
          <a:prstGeom prst="rect">
            <a:avLst/>
          </a:prstGeom>
        </p:spPr>
        <p:txBody>
          <a:bodyPr>
            <a:noAutofit/>
          </a:bodyPr>
          <a:lstStyle>
            <a:lvl1pPr marL="0" indent="0" algn="ctr">
              <a:buNone/>
              <a:defRPr sz="4200" b="0">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centred text over multiple</a:t>
            </a:r>
            <a:br>
              <a:rPr lang="en-GB"/>
            </a:br>
            <a:r>
              <a:rPr lang="en-GB"/>
              <a:t>lines, try to make a harmonious shape like a diamond or </a:t>
            </a:r>
            <a:r>
              <a:rPr lang="en-GB" err="1"/>
              <a:t>xmas</a:t>
            </a:r>
            <a:r>
              <a:rPr lang="en-GB"/>
              <a:t> tree or</a:t>
            </a:r>
            <a:br>
              <a:rPr lang="en-GB"/>
            </a:br>
            <a:r>
              <a:rPr lang="en-GB"/>
              <a:t>something similar”</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4150923" y="5096236"/>
            <a:ext cx="3890150" cy="896938"/>
          </a:xfrm>
          <a:prstGeom prst="rect">
            <a:avLst/>
          </a:prstGeom>
        </p:spPr>
        <p:txBody>
          <a:bodyPr>
            <a:normAutofit/>
          </a:bodyPr>
          <a:lstStyle>
            <a:lvl1pPr marL="0" indent="0" algn="ctr">
              <a:buNone/>
              <a:defRPr sz="2200" b="1">
                <a:solidFill>
                  <a:schemeClr val="accent6"/>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A91AA706-8AF6-8441-8070-06566C40A690}"/>
              </a:ext>
            </a:extLst>
          </p:cNvPr>
          <p:cNvCxnSpPr>
            <a:cxnSpLocks/>
          </p:cNvCxnSpPr>
          <p:nvPr/>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42D3EEB-DBD8-CD48-C723-5F35F1DADF61}"/>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13616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D3CFA-4DDC-43FC-968A-540737FDA836}" type="datetimeFigureOut">
              <a:rPr lang="en-GB" smtClean="0"/>
              <a:t>15/08/2024</a:t>
            </a:fld>
            <a:endParaRPr lang="en-GB"/>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a:p>
        </p:txBody>
      </p:sp>
    </p:spTree>
    <p:extLst>
      <p:ext uri="{BB962C8B-B14F-4D97-AF65-F5344CB8AC3E}">
        <p14:creationId xmlns:p14="http://schemas.microsoft.com/office/powerpoint/2010/main" val="4201973904"/>
      </p:ext>
    </p:extLst>
  </p:cSld>
  <p:clrMap bg1="dk1" tx1="lt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5" r:id="rId8"/>
    <p:sldLayoutId id="2147483716" r:id="rId9"/>
    <p:sldLayoutId id="2147483717" r:id="rId10"/>
    <p:sldLayoutId id="2147483718" r:id="rId11"/>
    <p:sldLayoutId id="2147483719" r:id="rId12"/>
    <p:sldLayoutId id="2147483723" r:id="rId13"/>
    <p:sldLayoutId id="2147483726" r:id="rId14"/>
    <p:sldLayoutId id="2147483728"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 id="2147483740" r:id="rId26"/>
    <p:sldLayoutId id="2147483741" r:id="rId27"/>
    <p:sldLayoutId id="2147483743" r:id="rId28"/>
    <p:sldLayoutId id="2147483746" r:id="rId29"/>
    <p:sldLayoutId id="2147483747" r:id="rId30"/>
    <p:sldLayoutId id="2147483748" r:id="rId31"/>
    <p:sldLayoutId id="2147483749" r:id="rId32"/>
    <p:sldLayoutId id="2147483750" r:id="rId33"/>
    <p:sldLayoutId id="2147483751" r:id="rId34"/>
    <p:sldLayoutId id="2147483752" r:id="rId35"/>
    <p:sldLayoutId id="2147483705" r:id="rId36"/>
    <p:sldLayoutId id="2147483690" r:id="rId37"/>
    <p:sldLayoutId id="2147483691" r:id="rId38"/>
    <p:sldLayoutId id="2147483692" r:id="rId39"/>
    <p:sldLayoutId id="2147483693" r:id="rId40"/>
    <p:sldLayoutId id="2147483759" r:id="rId41"/>
    <p:sldLayoutId id="2147483760" r:id="rId4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hee.nhs.uk/our-work/pharmacy/community-pharmacy-training"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hyperlink" Target="https://forms.office.com/Pages/ResponsePage.aspx?id=slTDN7CF9UeyIge0jXdO409OGpRCL6xMuThUFot3Z1NUMVVKWTdMWEJXS1A4OVhBRFBNVVlVRTRCSy4u"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mailto:england.pharmacyteam@nhs.net"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hee.nhs.uk/our-work/pharmacy/independent-prescribing/approved-suppliers-community-pharmacists-pharmacists-gp-health-justice-pharmacists"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https://propharmace.com/est/" TargetMode="External"/><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4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2.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hyperlink" Target="https://www.cppe.ac.uk/career/pt-ayr/pt-advancing" TargetMode="External"/><Relationship Id="rId7" Type="http://schemas.openxmlformats.org/officeDocument/2006/relationships/diagramQuickStyle" Target="../diagrams/quickStyle2.xml"/><Relationship Id="rId2" Type="http://schemas.openxmlformats.org/officeDocument/2006/relationships/notesSlide" Target="../notesSlides/notesSlide6.xml"/><Relationship Id="rId1" Type="http://schemas.openxmlformats.org/officeDocument/2006/relationships/slideLayout" Target="../slideLayouts/slideLayout41.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38.png"/><Relationship Id="rId4" Type="http://schemas.openxmlformats.org/officeDocument/2006/relationships/image" Target="../media/image29.png"/><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8" Type="http://schemas.openxmlformats.org/officeDocument/2006/relationships/hyperlink" Target="mailto:england.wtepharmacy.sw@nhs.net" TargetMode="External"/><Relationship Id="rId3" Type="http://schemas.openxmlformats.org/officeDocument/2006/relationships/hyperlink" Target="mailto:england.wtepharmacy.ney@nhs.net" TargetMode="External"/><Relationship Id="rId7" Type="http://schemas.openxmlformats.org/officeDocument/2006/relationships/hyperlink" Target="mailto:england.wtepharmacy.london@nhs.net" TargetMode="External"/><Relationship Id="rId2" Type="http://schemas.openxmlformats.org/officeDocument/2006/relationships/hyperlink" Target="mailto:england.wtepharmacy.nw@nhs.net" TargetMode="External"/><Relationship Id="rId1" Type="http://schemas.openxmlformats.org/officeDocument/2006/relationships/slideLayout" Target="../slideLayouts/slideLayout24.xml"/><Relationship Id="rId6" Type="http://schemas.openxmlformats.org/officeDocument/2006/relationships/hyperlink" Target="mailto:england.wtepharmacy.eoe@nhs.net" TargetMode="External"/><Relationship Id="rId5" Type="http://schemas.openxmlformats.org/officeDocument/2006/relationships/hyperlink" Target="mailto:england.wtepharmacy.mids@nhs.net" TargetMode="External"/><Relationship Id="rId4" Type="http://schemas.openxmlformats.org/officeDocument/2006/relationships/hyperlink" Target="mailto:england.wtepharmacy.se@nhs.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riangle 10">
            <a:extLst>
              <a:ext uri="{FF2B5EF4-FFF2-40B4-BE49-F238E27FC236}">
                <a16:creationId xmlns:a16="http://schemas.microsoft.com/office/drawing/2014/main" id="{254FE102-3AE4-8342-A9D1-F6BE0693A7B2}"/>
              </a:ext>
              <a:ext uri="{C183D7F6-B498-43B3-948B-1728B52AA6E4}">
                <adec:decorative xmlns:adec="http://schemas.microsoft.com/office/drawing/2017/decorative" val="1"/>
              </a:ext>
            </a:extLst>
          </p:cNvPr>
          <p:cNvSpPr/>
          <p:nvPr/>
        </p:nvSpPr>
        <p:spPr>
          <a:xfrm rot="10800000">
            <a:off x="1827041" y="2267171"/>
            <a:ext cx="584887" cy="240204"/>
          </a:xfrm>
          <a:prstGeom prst="triangle">
            <a:avLst>
              <a:gd name="adj" fmla="val 4718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Arial" panose="020B0604020202020204"/>
            </a:endParaRPr>
          </a:p>
        </p:txBody>
      </p:sp>
      <p:sp>
        <p:nvSpPr>
          <p:cNvPr id="5" name="Triangle 10">
            <a:extLst>
              <a:ext uri="{FF2B5EF4-FFF2-40B4-BE49-F238E27FC236}">
                <a16:creationId xmlns:a16="http://schemas.microsoft.com/office/drawing/2014/main" id="{6019D853-78B5-EBA3-2392-8626387C8DD3}"/>
              </a:ext>
              <a:ext uri="{C183D7F6-B498-43B3-948B-1728B52AA6E4}">
                <adec:decorative xmlns:adec="http://schemas.microsoft.com/office/drawing/2017/decorative" val="1"/>
              </a:ext>
            </a:extLst>
          </p:cNvPr>
          <p:cNvSpPr/>
          <p:nvPr/>
        </p:nvSpPr>
        <p:spPr>
          <a:xfrm rot="10800000">
            <a:off x="1963368" y="2304231"/>
            <a:ext cx="584887" cy="240204"/>
          </a:xfrm>
          <a:prstGeom prst="triangle">
            <a:avLst>
              <a:gd name="adj" fmla="val 4718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Arial" panose="020B0604020202020204"/>
            </a:endParaRPr>
          </a:p>
        </p:txBody>
      </p:sp>
      <p:sp>
        <p:nvSpPr>
          <p:cNvPr id="3" name="Title 1">
            <a:extLst>
              <a:ext uri="{FF2B5EF4-FFF2-40B4-BE49-F238E27FC236}">
                <a16:creationId xmlns:a16="http://schemas.microsoft.com/office/drawing/2014/main" id="{CE70DA44-7D3C-B867-813C-5470AFC75E4E}"/>
              </a:ext>
            </a:extLst>
          </p:cNvPr>
          <p:cNvSpPr txBox="1">
            <a:spLocks/>
          </p:cNvSpPr>
          <p:nvPr/>
        </p:nvSpPr>
        <p:spPr>
          <a:xfrm>
            <a:off x="516221" y="1579783"/>
            <a:ext cx="4643853" cy="2507695"/>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5400" b="1" kern="1200" spc="-3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6000"/>
              <a:t>Training offers for community pharmacy</a:t>
            </a:r>
          </a:p>
        </p:txBody>
      </p:sp>
      <p:sp>
        <p:nvSpPr>
          <p:cNvPr id="4" name="Subtitle 2">
            <a:extLst>
              <a:ext uri="{FF2B5EF4-FFF2-40B4-BE49-F238E27FC236}">
                <a16:creationId xmlns:a16="http://schemas.microsoft.com/office/drawing/2014/main" id="{FA26894D-7039-1E70-E39E-5DF34088C2A4}"/>
              </a:ext>
            </a:extLst>
          </p:cNvPr>
          <p:cNvSpPr>
            <a:spLocks noGrp="1"/>
          </p:cNvSpPr>
          <p:nvPr>
            <p:ph type="subTitle" idx="1"/>
          </p:nvPr>
        </p:nvSpPr>
        <p:spPr>
          <a:xfrm>
            <a:off x="516221" y="4177515"/>
            <a:ext cx="7973051" cy="1024967"/>
          </a:xfrm>
        </p:spPr>
        <p:txBody>
          <a:bodyPr/>
          <a:lstStyle/>
          <a:p>
            <a:r>
              <a:rPr lang="en-GB" b="1" dirty="0"/>
              <a:t>Current live offers</a:t>
            </a:r>
          </a:p>
        </p:txBody>
      </p:sp>
      <p:sp>
        <p:nvSpPr>
          <p:cNvPr id="14" name="Subtitle 2">
            <a:extLst>
              <a:ext uri="{FF2B5EF4-FFF2-40B4-BE49-F238E27FC236}">
                <a16:creationId xmlns:a16="http://schemas.microsoft.com/office/drawing/2014/main" id="{3CBD4817-F65A-E96B-6B01-726935A5BFD6}"/>
              </a:ext>
            </a:extLst>
          </p:cNvPr>
          <p:cNvSpPr txBox="1">
            <a:spLocks/>
          </p:cNvSpPr>
          <p:nvPr/>
        </p:nvSpPr>
        <p:spPr>
          <a:xfrm>
            <a:off x="516220" y="5557136"/>
            <a:ext cx="7973051" cy="1024967"/>
          </a:xfrm>
          <a:prstGeom prst="rect">
            <a:avLst/>
          </a:prstGeom>
        </p:spPr>
        <p:txBody>
          <a:bodyPr vert="horz" lIns="0" tIns="0" rIns="0" bIns="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6"/>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accent6"/>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accent6"/>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200" b="1" dirty="0"/>
              <a:t>August 2024</a:t>
            </a:r>
          </a:p>
        </p:txBody>
      </p:sp>
    </p:spTree>
    <p:extLst>
      <p:ext uri="{BB962C8B-B14F-4D97-AF65-F5344CB8AC3E}">
        <p14:creationId xmlns:p14="http://schemas.microsoft.com/office/powerpoint/2010/main" val="1084534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E695041-2830-382A-8EBE-2D6D7C3CA40C}"/>
              </a:ext>
            </a:extLst>
          </p:cNvPr>
          <p:cNvSpPr txBox="1"/>
          <p:nvPr/>
        </p:nvSpPr>
        <p:spPr>
          <a:xfrm>
            <a:off x="983076" y="1436507"/>
            <a:ext cx="4049764" cy="4206280"/>
          </a:xfrm>
          <a:prstGeom prst="rect">
            <a:avLst/>
          </a:prstGeom>
          <a:noFill/>
        </p:spPr>
        <p:txBody>
          <a:bodyPr wrap="square" lIns="91440" tIns="45720" rIns="91440" bIns="45720" rtlCol="0" anchor="t">
            <a:spAutoFit/>
          </a:bodyPr>
          <a:lstStyle/>
          <a:p>
            <a:pPr marL="285750" indent="-285750" fontAlgn="base">
              <a:spcBef>
                <a:spcPts val="800"/>
              </a:spcBef>
              <a:buFont typeface="Arial" panose="020B0604020202020204" pitchFamily="34" charset="0"/>
              <a:buChar char="•"/>
              <a:defRPr/>
            </a:pPr>
            <a:r>
              <a:rPr kumimoji="0" lang="en-GB" sz="1800" b="1" i="0" u="none" strike="noStrike" kern="1200" cap="none" spc="0" normalizeH="0" baseline="0" noProof="0" dirty="0">
                <a:ln>
                  <a:noFill/>
                </a:ln>
                <a:solidFill>
                  <a:srgbClr val="231F20"/>
                </a:solidFill>
                <a:effectLst/>
                <a:uLnTx/>
                <a:uFillTx/>
                <a:latin typeface="Arial" panose="020B0604020202020204" pitchFamily="34" charset="0"/>
                <a:ea typeface="+mn-ea"/>
                <a:cs typeface="+mn-cs"/>
              </a:rPr>
              <a:t>Educational supervisor</a:t>
            </a:r>
            <a:r>
              <a:rPr kumimoji="0" lang="en-GB" sz="1800" b="0" i="0" u="none" strike="noStrike" kern="1200" cap="none" spc="0" normalizeH="0" baseline="0" noProof="0" dirty="0">
                <a:ln>
                  <a:noFill/>
                </a:ln>
                <a:solidFill>
                  <a:srgbClr val="231F20"/>
                </a:solidFill>
                <a:effectLst/>
                <a:uLnTx/>
                <a:uFillTx/>
                <a:latin typeface="Arial" panose="020B0604020202020204" pitchFamily="34" charset="0"/>
                <a:ea typeface="+mn-ea"/>
                <a:cs typeface="+mn-cs"/>
              </a:rPr>
              <a:t> training</a:t>
            </a:r>
            <a:r>
              <a:rPr lang="en-GB" dirty="0">
                <a:solidFill>
                  <a:srgbClr val="231F20"/>
                </a:solidFill>
                <a:latin typeface="Arial" panose="020B0604020202020204" pitchFamily="34" charset="0"/>
              </a:rPr>
              <a:t> including DPP training</a:t>
            </a:r>
          </a:p>
          <a:p>
            <a:pPr marL="285750" marR="0" lvl="0" indent="-285750" algn="l" defTabSz="914400" rtl="0" eaLnBrk="1" fontAlgn="base"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231F20"/>
                </a:solidFill>
                <a:effectLst/>
                <a:uLnTx/>
                <a:uFillTx/>
                <a:latin typeface="Arial" panose="020B0604020202020204" pitchFamily="34" charset="0"/>
                <a:ea typeface="+mn-ea"/>
                <a:cs typeface="+mn-cs"/>
              </a:rPr>
              <a:t>Community </a:t>
            </a:r>
            <a:r>
              <a:rPr kumimoji="0" lang="en-GB" sz="1800" b="1" i="0" u="none" strike="noStrike" kern="1200" cap="none" spc="0" normalizeH="0" baseline="0" noProof="0" dirty="0">
                <a:ln>
                  <a:noFill/>
                </a:ln>
                <a:solidFill>
                  <a:srgbClr val="231F20"/>
                </a:solidFill>
                <a:effectLst/>
                <a:uLnTx/>
                <a:uFillTx/>
                <a:latin typeface="Arial" panose="020B0604020202020204" pitchFamily="34" charset="0"/>
                <a:ea typeface="+mn-ea"/>
                <a:cs typeface="+mn-cs"/>
              </a:rPr>
              <a:t>pharmacy technician: advancing your role</a:t>
            </a:r>
            <a:endParaRPr lang="en-GB" dirty="0">
              <a:solidFill>
                <a:srgbClr val="231F20"/>
              </a:solidFill>
              <a:latin typeface="Arial" panose="020B0604020202020204" pitchFamily="34" charset="0"/>
            </a:endParaRPr>
          </a:p>
          <a:p>
            <a:pPr marL="285750" indent="-285750" fontAlgn="base">
              <a:spcBef>
                <a:spcPts val="800"/>
              </a:spcBef>
              <a:buFont typeface="Arial" panose="020B0604020202020204" pitchFamily="34" charset="0"/>
              <a:buChar char="•"/>
              <a:defRPr/>
            </a:pPr>
            <a:r>
              <a:rPr kumimoji="0" lang="en-GB" sz="1800" b="1" i="0" u="none" strike="noStrike" kern="1200" cap="none" spc="0" normalizeH="0" baseline="0" noProof="0" dirty="0">
                <a:ln>
                  <a:noFill/>
                </a:ln>
                <a:solidFill>
                  <a:srgbClr val="231F20"/>
                </a:solidFill>
                <a:effectLst/>
                <a:uLnTx/>
                <a:uFillTx/>
                <a:latin typeface="Arial"/>
                <a:cs typeface="Arial"/>
              </a:rPr>
              <a:t>Independent prescribing</a:t>
            </a:r>
            <a:r>
              <a:rPr kumimoji="0" lang="en-GB" sz="1800" b="0" i="0" u="none" strike="noStrike" kern="1200" cap="none" spc="0" normalizeH="0" baseline="0" noProof="0" dirty="0">
                <a:ln>
                  <a:noFill/>
                </a:ln>
                <a:solidFill>
                  <a:srgbClr val="231F20"/>
                </a:solidFill>
                <a:effectLst/>
                <a:uLnTx/>
                <a:uFillTx/>
                <a:latin typeface="Arial"/>
                <a:cs typeface="Arial"/>
              </a:rPr>
              <a:t> for </a:t>
            </a:r>
            <a:r>
              <a:rPr kumimoji="0" lang="en-GB" sz="1800" b="0" i="0" u="none" strike="noStrike" kern="1200" cap="none" spc="0" normalizeH="0" baseline="0" noProof="0">
                <a:ln>
                  <a:noFill/>
                </a:ln>
                <a:solidFill>
                  <a:srgbClr val="231F20"/>
                </a:solidFill>
                <a:effectLst/>
                <a:uLnTx/>
                <a:uFillTx/>
                <a:latin typeface="Arial"/>
                <a:cs typeface="Arial"/>
              </a:rPr>
              <a:t>community pharmacists</a:t>
            </a:r>
            <a:r>
              <a:rPr lang="en-GB">
                <a:solidFill>
                  <a:srgbClr val="231F20"/>
                </a:solidFill>
                <a:latin typeface="Arial"/>
                <a:cs typeface="Arial"/>
              </a:rPr>
              <a:t> – </a:t>
            </a:r>
            <a:r>
              <a:rPr lang="en-GB" b="1">
                <a:solidFill>
                  <a:srgbClr val="231F20"/>
                </a:solidFill>
                <a:latin typeface="Arial"/>
                <a:cs typeface="Arial"/>
              </a:rPr>
              <a:t>offer now LIVE</a:t>
            </a:r>
            <a:endParaRPr lang="en-GB" dirty="0">
              <a:solidFill>
                <a:srgbClr val="231F20"/>
              </a:solidFill>
              <a:latin typeface="Arial"/>
              <a:cs typeface="Arial"/>
            </a:endParaRPr>
          </a:p>
          <a:p>
            <a:pPr marL="285750" indent="-285750" fontAlgn="base">
              <a:spcBef>
                <a:spcPts val="800"/>
              </a:spcBef>
              <a:buFont typeface="Arial" panose="020B0604020202020204" pitchFamily="34" charset="0"/>
              <a:buChar char="•"/>
              <a:defRPr/>
            </a:pPr>
            <a:endParaRPr kumimoji="0" lang="en-GB" sz="1800" b="0" i="0" u="none" strike="noStrike" kern="1200" cap="none" spc="0" normalizeH="0" baseline="0" noProof="0" dirty="0">
              <a:ln>
                <a:noFill/>
              </a:ln>
              <a:solidFill>
                <a:srgbClr val="231F20"/>
              </a:solidFill>
              <a:effectLst/>
              <a:uLnTx/>
              <a:uFillTx/>
              <a:latin typeface="Arial"/>
              <a:ea typeface="+mn-ea"/>
              <a:cs typeface="Arial"/>
            </a:endParaRPr>
          </a:p>
          <a:p>
            <a:pPr algn="ctr" fontAlgn="base">
              <a:spcBef>
                <a:spcPts val="800"/>
              </a:spcBef>
              <a:defRPr/>
            </a:pPr>
            <a:r>
              <a:rPr lang="en-GB" b="1" dirty="0">
                <a:solidFill>
                  <a:srgbClr val="231F20"/>
                </a:solidFill>
                <a:latin typeface="Arial"/>
                <a:cs typeface="Arial"/>
              </a:rPr>
              <a:t>NEW: National Teach and Treat Pilot</a:t>
            </a:r>
            <a:endParaRPr kumimoji="0" lang="en-GB" sz="1800" b="1" i="0" u="none" strike="noStrike" kern="1200" cap="none" spc="0" normalizeH="0" baseline="0" noProof="0" dirty="0">
              <a:ln>
                <a:noFill/>
              </a:ln>
              <a:solidFill>
                <a:srgbClr val="231F20"/>
              </a:solidFill>
              <a:effectLst/>
              <a:uLnTx/>
              <a:uFillTx/>
              <a:latin typeface="Arial" panose="020B0604020202020204"/>
              <a:ea typeface="+mn-ea"/>
              <a:cs typeface="+mn-cs"/>
            </a:endParaRPr>
          </a:p>
          <a:p>
            <a:pPr fontAlgn="base">
              <a:spcBef>
                <a:spcPts val="800"/>
              </a:spcBef>
              <a:defRPr/>
            </a:pPr>
            <a:r>
              <a:rPr kumimoji="0" lang="en-GB" sz="1800" b="0" i="0" u="none" strike="noStrike" kern="1200" cap="none" spc="0" normalizeH="0" baseline="0" noProof="0" dirty="0">
                <a:ln>
                  <a:noFill/>
                </a:ln>
                <a:solidFill>
                  <a:srgbClr val="231F20"/>
                </a:solidFill>
                <a:effectLst/>
                <a:uLnTx/>
                <a:uFillTx/>
                <a:latin typeface="Arial" panose="020B0604020202020204"/>
                <a:ea typeface="+mn-ea"/>
                <a:cs typeface="+mn-cs"/>
              </a:rPr>
              <a:t>Find out more on the Health Education England website: </a:t>
            </a:r>
            <a:r>
              <a:rPr kumimoji="0" lang="en-GB" sz="1800" b="1" i="0" u="none" strike="noStrike" kern="1200" cap="none" spc="0" normalizeH="0" baseline="0" noProof="0" dirty="0">
                <a:ln>
                  <a:noFill/>
                </a:ln>
                <a:solidFill>
                  <a:srgbClr val="231F20"/>
                </a:solidFill>
                <a:effectLst/>
                <a:uLnTx/>
                <a:uFillTx/>
                <a:latin typeface="Arial" panose="020B0604020202020204"/>
                <a:ea typeface="+mn-ea"/>
                <a:cs typeface="+mn-cs"/>
                <a:hlinkClick r:id="rId3"/>
              </a:rPr>
              <a:t>Community Pharmacy Training</a:t>
            </a:r>
            <a:r>
              <a:rPr lang="en-GB" b="1" dirty="0">
                <a:solidFill>
                  <a:srgbClr val="231F20"/>
                </a:solidFill>
                <a:latin typeface="Arial" panose="020B0604020202020204"/>
                <a:hlinkClick r:id="rId3"/>
              </a:rPr>
              <a:t> </a:t>
            </a:r>
            <a:endParaRPr lang="en-GB" sz="1800" b="0" i="0" u="none" strike="noStrike" kern="1200" cap="none" spc="0" normalizeH="0" baseline="0" noProof="0" dirty="0">
              <a:ln>
                <a:noFill/>
              </a:ln>
              <a:solidFill>
                <a:srgbClr val="231F20"/>
              </a:solidFill>
              <a:effectLst/>
              <a:uLnTx/>
              <a:uFillTx/>
              <a:latin typeface="Arial" panose="020B0604020202020204"/>
              <a:cs typeface="Arial"/>
            </a:endParaRPr>
          </a:p>
        </p:txBody>
      </p:sp>
      <p:pic>
        <p:nvPicPr>
          <p:cNvPr id="11" name="Picture 10" descr="A community pharmacy professional with a patient">
            <a:extLst>
              <a:ext uri="{FF2B5EF4-FFF2-40B4-BE49-F238E27FC236}">
                <a16:creationId xmlns:a16="http://schemas.microsoft.com/office/drawing/2014/main" id="{8A8CCAC6-15F0-12E2-1A8A-EBB596A511FF}"/>
              </a:ext>
            </a:extLst>
          </p:cNvPr>
          <p:cNvPicPr>
            <a:picLocks noChangeAspect="1"/>
          </p:cNvPicPr>
          <p:nvPr/>
        </p:nvPicPr>
        <p:blipFill>
          <a:blip r:embed="rId4"/>
          <a:stretch>
            <a:fillRect/>
          </a:stretch>
        </p:blipFill>
        <p:spPr>
          <a:xfrm>
            <a:off x="7411282" y="1621449"/>
            <a:ext cx="4247317" cy="4247317"/>
          </a:xfrm>
          <a:prstGeom prst="rect">
            <a:avLst/>
          </a:prstGeom>
        </p:spPr>
      </p:pic>
      <p:pic>
        <p:nvPicPr>
          <p:cNvPr id="3" name="Picture 2">
            <a:extLst>
              <a:ext uri="{FF2B5EF4-FFF2-40B4-BE49-F238E27FC236}">
                <a16:creationId xmlns:a16="http://schemas.microsoft.com/office/drawing/2014/main" id="{C7AAF7A2-CD34-94FD-9B3C-A0DF49EAB624}"/>
              </a:ext>
            </a:extLst>
          </p:cNvPr>
          <p:cNvPicPr>
            <a:picLocks noChangeAspect="1"/>
          </p:cNvPicPr>
          <p:nvPr/>
        </p:nvPicPr>
        <p:blipFill>
          <a:blip r:embed="rId5"/>
          <a:stretch>
            <a:fillRect/>
          </a:stretch>
        </p:blipFill>
        <p:spPr>
          <a:xfrm>
            <a:off x="5138116" y="2880360"/>
            <a:ext cx="2167890" cy="2167890"/>
          </a:xfrm>
          <a:prstGeom prst="rect">
            <a:avLst/>
          </a:prstGeom>
        </p:spPr>
      </p:pic>
      <p:sp>
        <p:nvSpPr>
          <p:cNvPr id="2" name="Title 4">
            <a:extLst>
              <a:ext uri="{FF2B5EF4-FFF2-40B4-BE49-F238E27FC236}">
                <a16:creationId xmlns:a16="http://schemas.microsoft.com/office/drawing/2014/main" id="{5C003E66-A6CB-899E-90F3-0C9F76DDF9D2}"/>
              </a:ext>
            </a:extLst>
          </p:cNvPr>
          <p:cNvSpPr txBox="1">
            <a:spLocks/>
          </p:cNvSpPr>
          <p:nvPr/>
        </p:nvSpPr>
        <p:spPr>
          <a:xfrm>
            <a:off x="890337" y="308990"/>
            <a:ext cx="11504863" cy="86518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00000"/>
              </a:lnSpc>
            </a:pPr>
            <a:r>
              <a:rPr lang="en-GB" sz="3200" b="1" spc="-30">
                <a:solidFill>
                  <a:schemeClr val="bg1"/>
                </a:solidFill>
                <a:latin typeface="Arial"/>
                <a:cs typeface="Arial"/>
              </a:rPr>
              <a:t>Get ahead for</a:t>
            </a:r>
            <a:r>
              <a:rPr lang="en-GB" sz="3200" b="1" spc="-30">
                <a:solidFill>
                  <a:srgbClr val="002060"/>
                </a:solidFill>
                <a:latin typeface="Arial"/>
                <a:cs typeface="Arial"/>
              </a:rPr>
              <a:t> Pharmacy First with NHS funded training</a:t>
            </a:r>
          </a:p>
        </p:txBody>
      </p:sp>
      <p:sp>
        <p:nvSpPr>
          <p:cNvPr id="6" name="Rectangle: Rounded Corners 5">
            <a:extLst>
              <a:ext uri="{FF2B5EF4-FFF2-40B4-BE49-F238E27FC236}">
                <a16:creationId xmlns:a16="http://schemas.microsoft.com/office/drawing/2014/main" id="{0D5E8A7E-9681-9272-692A-6DE53887DC39}"/>
              </a:ext>
            </a:extLst>
          </p:cNvPr>
          <p:cNvSpPr/>
          <p:nvPr/>
        </p:nvSpPr>
        <p:spPr>
          <a:xfrm>
            <a:off x="1070518" y="6109766"/>
            <a:ext cx="3962322" cy="509157"/>
          </a:xfrm>
          <a:prstGeom prst="roundRect">
            <a:avLst/>
          </a:prstGeom>
          <a:solidFill>
            <a:srgbClr val="CBCC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E01619A7-8D53-88CB-A90D-11460046F9B0}"/>
              </a:ext>
            </a:extLst>
          </p:cNvPr>
          <p:cNvSpPr txBox="1"/>
          <p:nvPr/>
        </p:nvSpPr>
        <p:spPr>
          <a:xfrm>
            <a:off x="1070518" y="6179678"/>
            <a:ext cx="3962322" cy="369332"/>
          </a:xfrm>
          <a:prstGeom prst="rect">
            <a:avLst/>
          </a:prstGeom>
          <a:noFill/>
        </p:spPr>
        <p:txBody>
          <a:bodyPr wrap="square" rtlCol="0">
            <a:spAutoFit/>
          </a:bodyPr>
          <a:lstStyle/>
          <a:p>
            <a:pPr marR="0" lvl="0" algn="ctr" defTabSz="914400" rtl="0" eaLnBrk="1" fontAlgn="base" latinLnBrk="0" hangingPunct="1">
              <a:lnSpc>
                <a:spcPct val="100000"/>
              </a:lnSpc>
              <a:spcBef>
                <a:spcPts val="0"/>
              </a:spcBef>
              <a:spcAft>
                <a:spcPts val="0"/>
              </a:spcAft>
              <a:buClrTx/>
              <a:buSzTx/>
              <a:tabLst/>
              <a:defRPr/>
            </a:pPr>
            <a:r>
              <a:rPr kumimoji="0" lang="en-GB" sz="1800" b="1" i="0" u="none" strike="noStrike" kern="1200" cap="none" spc="0" normalizeH="0" baseline="0" noProof="0">
                <a:ln>
                  <a:noFill/>
                </a:ln>
                <a:solidFill>
                  <a:srgbClr val="231F20"/>
                </a:solidFill>
                <a:effectLst/>
                <a:uLnTx/>
                <a:uFillTx/>
                <a:latin typeface="Arial" panose="020B0604020202020204"/>
                <a:ea typeface="+mn-ea"/>
                <a:cs typeface="+mn-cs"/>
              </a:rPr>
              <a:t>Current live offers</a:t>
            </a:r>
          </a:p>
        </p:txBody>
      </p:sp>
      <p:sp>
        <p:nvSpPr>
          <p:cNvPr id="7" name="Arrow: Up 6">
            <a:extLst>
              <a:ext uri="{FF2B5EF4-FFF2-40B4-BE49-F238E27FC236}">
                <a16:creationId xmlns:a16="http://schemas.microsoft.com/office/drawing/2014/main" id="{BA63D4BC-8878-7B35-7087-DCA676350B61}"/>
              </a:ext>
            </a:extLst>
          </p:cNvPr>
          <p:cNvSpPr/>
          <p:nvPr/>
        </p:nvSpPr>
        <p:spPr>
          <a:xfrm>
            <a:off x="1624263" y="6186508"/>
            <a:ext cx="240632" cy="292589"/>
          </a:xfrm>
          <a:prstGeom prst="upArrow">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Up 7">
            <a:extLst>
              <a:ext uri="{FF2B5EF4-FFF2-40B4-BE49-F238E27FC236}">
                <a16:creationId xmlns:a16="http://schemas.microsoft.com/office/drawing/2014/main" id="{1E1FEAA5-6794-C1E8-7DA5-BB11A67FBE45}"/>
              </a:ext>
            </a:extLst>
          </p:cNvPr>
          <p:cNvSpPr/>
          <p:nvPr/>
        </p:nvSpPr>
        <p:spPr>
          <a:xfrm>
            <a:off x="4158916" y="6202731"/>
            <a:ext cx="240632" cy="292589"/>
          </a:xfrm>
          <a:prstGeom prst="upArrow">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83855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E330C2-31AF-4DD0-E224-0358039E4EDD}"/>
              </a:ext>
            </a:extLst>
          </p:cNvPr>
          <p:cNvSpPr>
            <a:spLocks noGrp="1"/>
          </p:cNvSpPr>
          <p:nvPr>
            <p:ph idx="1"/>
          </p:nvPr>
        </p:nvSpPr>
        <p:spPr>
          <a:xfrm>
            <a:off x="475846" y="2237986"/>
            <a:ext cx="11088000" cy="3456000"/>
          </a:xfrm>
        </p:spPr>
        <p:txBody>
          <a:bodyPr/>
          <a:lstStyle/>
          <a:p>
            <a:pPr algn="l" rtl="0" fontAlgn="base"/>
            <a:r>
              <a:rPr lang="en-GB" sz="1800" b="0" i="0" dirty="0">
                <a:solidFill>
                  <a:srgbClr val="222222"/>
                </a:solidFill>
                <a:effectLst/>
              </a:rPr>
              <a:t>We will be welcoming bids from the remaining six regions within England: </a:t>
            </a:r>
            <a:endParaRPr lang="en-GB" b="0" i="0" dirty="0">
              <a:solidFill>
                <a:srgbClr val="000000"/>
              </a:solidFill>
              <a:effectLst/>
            </a:endParaRPr>
          </a:p>
          <a:p>
            <a:pPr algn="l" rtl="0" fontAlgn="base">
              <a:buFont typeface="Arial" panose="020B0604020202020204" pitchFamily="34" charset="0"/>
              <a:buChar char="•"/>
            </a:pPr>
            <a:r>
              <a:rPr lang="en-GB" sz="1800" b="0" i="0" dirty="0">
                <a:solidFill>
                  <a:srgbClr val="222222"/>
                </a:solidFill>
                <a:effectLst/>
              </a:rPr>
              <a:t>London </a:t>
            </a:r>
            <a:endParaRPr lang="en-GB" sz="1800" b="0" i="0" dirty="0">
              <a:solidFill>
                <a:srgbClr val="000000"/>
              </a:solidFill>
              <a:effectLst/>
            </a:endParaRPr>
          </a:p>
          <a:p>
            <a:pPr algn="l" rtl="0" fontAlgn="base">
              <a:buFont typeface="Arial" panose="020B0604020202020204" pitchFamily="34" charset="0"/>
              <a:buChar char="•"/>
            </a:pPr>
            <a:r>
              <a:rPr lang="en-GB" sz="1800" b="0" i="0" dirty="0">
                <a:solidFill>
                  <a:srgbClr val="222222"/>
                </a:solidFill>
                <a:effectLst/>
              </a:rPr>
              <a:t>South East </a:t>
            </a:r>
            <a:endParaRPr lang="en-GB" sz="1800" b="0" i="0" dirty="0">
              <a:solidFill>
                <a:srgbClr val="000000"/>
              </a:solidFill>
              <a:effectLst/>
            </a:endParaRPr>
          </a:p>
          <a:p>
            <a:pPr algn="l" rtl="0" fontAlgn="base">
              <a:buFont typeface="Arial" panose="020B0604020202020204" pitchFamily="34" charset="0"/>
              <a:buChar char="•"/>
            </a:pPr>
            <a:r>
              <a:rPr lang="en-GB" sz="1800" b="0" i="0" dirty="0">
                <a:solidFill>
                  <a:srgbClr val="222222"/>
                </a:solidFill>
                <a:effectLst/>
              </a:rPr>
              <a:t>Midlands </a:t>
            </a:r>
            <a:endParaRPr lang="en-GB" sz="1800" b="0" i="0" dirty="0">
              <a:solidFill>
                <a:srgbClr val="000000"/>
              </a:solidFill>
              <a:effectLst/>
            </a:endParaRPr>
          </a:p>
          <a:p>
            <a:pPr algn="l" rtl="0" fontAlgn="base">
              <a:buFont typeface="Arial" panose="020B0604020202020204" pitchFamily="34" charset="0"/>
              <a:buChar char="•"/>
            </a:pPr>
            <a:r>
              <a:rPr lang="en-GB" sz="1800" b="0" i="0" dirty="0">
                <a:solidFill>
                  <a:srgbClr val="222222"/>
                </a:solidFill>
                <a:effectLst/>
              </a:rPr>
              <a:t>East of England </a:t>
            </a:r>
            <a:endParaRPr lang="en-GB" sz="1800" b="0" i="0" dirty="0">
              <a:solidFill>
                <a:srgbClr val="000000"/>
              </a:solidFill>
              <a:effectLst/>
            </a:endParaRPr>
          </a:p>
          <a:p>
            <a:pPr algn="l" rtl="0" fontAlgn="base">
              <a:buFont typeface="Arial" panose="020B0604020202020204" pitchFamily="34" charset="0"/>
              <a:buChar char="•"/>
            </a:pPr>
            <a:r>
              <a:rPr lang="en-GB" sz="1800" b="0" i="0" dirty="0">
                <a:solidFill>
                  <a:srgbClr val="222222"/>
                </a:solidFill>
                <a:effectLst/>
              </a:rPr>
              <a:t>North East Yorkshire </a:t>
            </a:r>
            <a:endParaRPr lang="en-GB" sz="1800" b="0" i="0" dirty="0">
              <a:solidFill>
                <a:srgbClr val="000000"/>
              </a:solidFill>
              <a:effectLst/>
            </a:endParaRPr>
          </a:p>
          <a:p>
            <a:pPr algn="l" rtl="0" fontAlgn="base">
              <a:buFont typeface="Arial" panose="020B0604020202020204" pitchFamily="34" charset="0"/>
              <a:buChar char="•"/>
            </a:pPr>
            <a:r>
              <a:rPr lang="en-GB" sz="1800" b="0" i="0" dirty="0">
                <a:solidFill>
                  <a:srgbClr val="222222"/>
                </a:solidFill>
                <a:effectLst/>
              </a:rPr>
              <a:t>North West </a:t>
            </a:r>
            <a:endParaRPr lang="en-GB" sz="1800" b="0" i="0" dirty="0">
              <a:solidFill>
                <a:srgbClr val="000000"/>
              </a:solidFill>
              <a:effectLst/>
            </a:endParaRPr>
          </a:p>
          <a:p>
            <a:pPr algn="l" rtl="0" fontAlgn="base"/>
            <a:r>
              <a:rPr lang="en-GB" sz="1800" b="0" i="0" dirty="0">
                <a:solidFill>
                  <a:srgbClr val="222222"/>
                </a:solidFill>
                <a:effectLst/>
              </a:rPr>
              <a:t> </a:t>
            </a:r>
            <a:endParaRPr lang="en-GB" b="0" i="0" dirty="0">
              <a:solidFill>
                <a:srgbClr val="000000"/>
              </a:solidFill>
              <a:effectLst/>
            </a:endParaRPr>
          </a:p>
          <a:p>
            <a:pPr algn="l" rtl="0" fontAlgn="base"/>
            <a:endParaRPr lang="en-GB" sz="1800" b="0" i="0" dirty="0">
              <a:solidFill>
                <a:srgbClr val="000000"/>
              </a:solidFill>
              <a:effectLst/>
            </a:endParaRPr>
          </a:p>
          <a:p>
            <a:pPr algn="l" rtl="0" fontAlgn="base"/>
            <a:r>
              <a:rPr lang="en-GB" sz="1800" b="0" i="0" dirty="0">
                <a:solidFill>
                  <a:srgbClr val="000000"/>
                </a:solidFill>
                <a:effectLst/>
              </a:rPr>
              <a:t>We encourage a variety of models with a range of options to utilise this funded opportunity. The project site can be hosted within any organisation with a prescribing mandate and suitable clinical setting, including NHS Trusts and Foundation Trusts, community pharmacies, primary care networks and general practices. Bids can be individually led or from joined up organisations within the region. </a:t>
            </a:r>
            <a:endParaRPr lang="en-GB" b="0" i="0" dirty="0">
              <a:solidFill>
                <a:srgbClr val="000000"/>
              </a:solidFill>
              <a:effectLst/>
            </a:endParaRPr>
          </a:p>
          <a:p>
            <a:endParaRPr lang="en-GB" dirty="0"/>
          </a:p>
        </p:txBody>
      </p:sp>
      <p:sp>
        <p:nvSpPr>
          <p:cNvPr id="4" name="Title 3">
            <a:extLst>
              <a:ext uri="{FF2B5EF4-FFF2-40B4-BE49-F238E27FC236}">
                <a16:creationId xmlns:a16="http://schemas.microsoft.com/office/drawing/2014/main" id="{D7A90260-797C-08F9-48D0-B1386BCEBF44}"/>
              </a:ext>
            </a:extLst>
          </p:cNvPr>
          <p:cNvSpPr>
            <a:spLocks noGrp="1"/>
          </p:cNvSpPr>
          <p:nvPr>
            <p:ph type="title"/>
          </p:nvPr>
        </p:nvSpPr>
        <p:spPr/>
        <p:txBody>
          <a:bodyPr>
            <a:normAutofit fontScale="90000"/>
          </a:bodyPr>
          <a:lstStyle/>
          <a:p>
            <a:r>
              <a:rPr lang="en-GB" b="1">
                <a:solidFill>
                  <a:srgbClr val="231F20"/>
                </a:solidFill>
                <a:latin typeface="Arial"/>
                <a:cs typeface="Arial"/>
              </a:rPr>
              <a:t>NEW: National Teach and Treat Pilot</a:t>
            </a:r>
            <a:br>
              <a:rPr kumimoji="0" lang="en-GB" sz="3600" b="1" i="0" u="none" strike="noStrike" kern="1200" cap="none" spc="0" normalizeH="0" baseline="0" noProof="0">
                <a:ln>
                  <a:noFill/>
                </a:ln>
                <a:solidFill>
                  <a:srgbClr val="231F20"/>
                </a:solidFill>
                <a:effectLst/>
                <a:uLnTx/>
                <a:uFillTx/>
                <a:latin typeface="Arial" panose="020B0604020202020204"/>
                <a:ea typeface="+mn-ea"/>
                <a:cs typeface="+mn-cs"/>
              </a:rPr>
            </a:br>
            <a:endParaRPr lang="en-GB" dirty="0"/>
          </a:p>
        </p:txBody>
      </p:sp>
      <p:sp>
        <p:nvSpPr>
          <p:cNvPr id="5" name="TextBox 4">
            <a:extLst>
              <a:ext uri="{FF2B5EF4-FFF2-40B4-BE49-F238E27FC236}">
                <a16:creationId xmlns:a16="http://schemas.microsoft.com/office/drawing/2014/main" id="{92A13994-519A-F014-F546-26894E01EC4D}"/>
              </a:ext>
            </a:extLst>
          </p:cNvPr>
          <p:cNvSpPr txBox="1"/>
          <p:nvPr/>
        </p:nvSpPr>
        <p:spPr>
          <a:xfrm>
            <a:off x="355846" y="1164014"/>
            <a:ext cx="11328000" cy="830997"/>
          </a:xfrm>
          <a:prstGeom prst="rect">
            <a:avLst/>
          </a:prstGeom>
          <a:noFill/>
        </p:spPr>
        <p:txBody>
          <a:bodyPr wrap="square" rtlCol="0">
            <a:spAutoFit/>
          </a:bodyPr>
          <a:lstStyle/>
          <a:p>
            <a:r>
              <a:rPr lang="en-GB" sz="2400" b="0" i="0">
                <a:solidFill>
                  <a:srgbClr val="222222"/>
                </a:solidFill>
                <a:effectLst/>
              </a:rPr>
              <a:t>Following the success of the South West region Teach and Treat pilot we will be rolling out a national pilot starting Summer 2024</a:t>
            </a:r>
            <a:endParaRPr lang="en-GB" sz="2400" dirty="0"/>
          </a:p>
        </p:txBody>
      </p:sp>
      <p:sp>
        <p:nvSpPr>
          <p:cNvPr id="9" name="TextBox 8">
            <a:extLst>
              <a:ext uri="{FF2B5EF4-FFF2-40B4-BE49-F238E27FC236}">
                <a16:creationId xmlns:a16="http://schemas.microsoft.com/office/drawing/2014/main" id="{5C491C15-3AEE-7591-9B18-61E3323BA2F8}"/>
              </a:ext>
            </a:extLst>
          </p:cNvPr>
          <p:cNvSpPr txBox="1"/>
          <p:nvPr/>
        </p:nvSpPr>
        <p:spPr>
          <a:xfrm>
            <a:off x="286755" y="5232321"/>
            <a:ext cx="11328000" cy="1477328"/>
          </a:xfrm>
          <a:prstGeom prst="rect">
            <a:avLst/>
          </a:prstGeom>
          <a:noFill/>
        </p:spPr>
        <p:txBody>
          <a:bodyPr wrap="square" rtlCol="0">
            <a:spAutoFit/>
          </a:bodyPr>
          <a:lstStyle/>
          <a:p>
            <a:pPr algn="l" rtl="0" fontAlgn="base"/>
            <a:r>
              <a:rPr lang="en-GB" sz="1800" b="1" i="0" dirty="0">
                <a:solidFill>
                  <a:srgbClr val="000000"/>
                </a:solidFill>
                <a:effectLst/>
              </a:rPr>
              <a:t>Applications open on Monday 22</a:t>
            </a:r>
            <a:r>
              <a:rPr lang="en-GB" sz="1800" b="1" i="0" baseline="30000" dirty="0">
                <a:solidFill>
                  <a:srgbClr val="000000"/>
                </a:solidFill>
                <a:effectLst/>
              </a:rPr>
              <a:t>nd</a:t>
            </a:r>
            <a:r>
              <a:rPr lang="en-GB" sz="1800" b="1" i="0" dirty="0">
                <a:solidFill>
                  <a:srgbClr val="000000"/>
                </a:solidFill>
                <a:effectLst/>
              </a:rPr>
              <a:t> July and close on Monday 12</a:t>
            </a:r>
            <a:r>
              <a:rPr lang="en-GB" sz="1800" b="1" i="0" baseline="30000" dirty="0">
                <a:solidFill>
                  <a:srgbClr val="000000"/>
                </a:solidFill>
                <a:effectLst/>
              </a:rPr>
              <a:t>th</a:t>
            </a:r>
            <a:r>
              <a:rPr lang="en-GB" sz="1800" b="1" i="0" dirty="0">
                <a:solidFill>
                  <a:srgbClr val="000000"/>
                </a:solidFill>
                <a:effectLst/>
              </a:rPr>
              <a:t> August at midday. Apply using our </a:t>
            </a:r>
            <a:r>
              <a:rPr lang="en-GB" sz="1800" b="1" i="0" u="sng" strike="noStrike" dirty="0">
                <a:solidFill>
                  <a:srgbClr val="467886"/>
                </a:solidFill>
                <a:effectLst/>
                <a:hlinkClick r:id="rId3"/>
              </a:rPr>
              <a:t>MS form</a:t>
            </a:r>
            <a:r>
              <a:rPr lang="en-GB" sz="1800" b="1" i="0" dirty="0">
                <a:solidFill>
                  <a:srgbClr val="000000"/>
                </a:solidFill>
                <a:effectLst/>
              </a:rPr>
              <a:t> which includes guidance on how to apply.  </a:t>
            </a:r>
            <a:r>
              <a:rPr lang="en-GB" sz="1800" b="0" i="0" dirty="0">
                <a:solidFill>
                  <a:srgbClr val="000000"/>
                </a:solidFill>
                <a:effectLst/>
              </a:rPr>
              <a:t> </a:t>
            </a:r>
          </a:p>
          <a:p>
            <a:pPr algn="l" rtl="0" fontAlgn="base"/>
            <a:endParaRPr lang="en-GB" b="0" i="0" dirty="0">
              <a:solidFill>
                <a:srgbClr val="000000"/>
              </a:solidFill>
              <a:effectLst/>
            </a:endParaRPr>
          </a:p>
          <a:p>
            <a:pPr algn="l" rtl="0" fontAlgn="base"/>
            <a:r>
              <a:rPr lang="en-GB" sz="1800" b="0" i="0" dirty="0">
                <a:solidFill>
                  <a:srgbClr val="000000"/>
                </a:solidFill>
                <a:effectLst/>
              </a:rPr>
              <a:t>For more information or any questions please contact us on </a:t>
            </a:r>
            <a:r>
              <a:rPr lang="en-GB" sz="1800" b="0" i="0" u="sng" strike="noStrike" dirty="0">
                <a:solidFill>
                  <a:srgbClr val="467886"/>
                </a:solidFill>
                <a:effectLst/>
                <a:hlinkClick r:id="rId4"/>
              </a:rPr>
              <a:t>england.pharmacyteam@nhs.net</a:t>
            </a:r>
            <a:r>
              <a:rPr lang="en-GB" sz="1800" b="0" i="0" dirty="0">
                <a:solidFill>
                  <a:srgbClr val="000000"/>
                </a:solidFill>
                <a:effectLst/>
              </a:rPr>
              <a:t>   </a:t>
            </a:r>
            <a:endParaRPr lang="en-GB" b="0" i="0" dirty="0">
              <a:solidFill>
                <a:srgbClr val="000000"/>
              </a:solidFill>
              <a:effectLst/>
            </a:endParaRPr>
          </a:p>
          <a:p>
            <a:endParaRPr lang="en-GB" dirty="0"/>
          </a:p>
        </p:txBody>
      </p:sp>
    </p:spTree>
    <p:extLst>
      <p:ext uri="{BB962C8B-B14F-4D97-AF65-F5344CB8AC3E}">
        <p14:creationId xmlns:p14="http://schemas.microsoft.com/office/powerpoint/2010/main" val="895147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C84468-BC57-6F79-CD9F-B354190BAC1D}"/>
              </a:ext>
            </a:extLst>
          </p:cNvPr>
          <p:cNvSpPr>
            <a:spLocks noGrp="1"/>
          </p:cNvSpPr>
          <p:nvPr>
            <p:ph type="title"/>
          </p:nvPr>
        </p:nvSpPr>
        <p:spPr/>
        <p:txBody>
          <a:bodyPr/>
          <a:lstStyle/>
          <a:p>
            <a:r>
              <a:rPr lang="en-GB"/>
              <a:t>Independent Prescribing training</a:t>
            </a:r>
          </a:p>
        </p:txBody>
      </p:sp>
      <p:sp>
        <p:nvSpPr>
          <p:cNvPr id="7" name="TextBox 6">
            <a:extLst>
              <a:ext uri="{FF2B5EF4-FFF2-40B4-BE49-F238E27FC236}">
                <a16:creationId xmlns:a16="http://schemas.microsoft.com/office/drawing/2014/main" id="{460EEB93-1141-3DB5-89EB-1EC7020652C1}"/>
              </a:ext>
            </a:extLst>
          </p:cNvPr>
          <p:cNvSpPr txBox="1"/>
          <p:nvPr/>
        </p:nvSpPr>
        <p:spPr>
          <a:xfrm>
            <a:off x="395905" y="1244119"/>
            <a:ext cx="8904505" cy="404399"/>
          </a:xfrm>
          <a:prstGeom prst="rect">
            <a:avLst/>
          </a:prstGeom>
          <a:noFill/>
        </p:spPr>
        <p:txBody>
          <a:bodyPr wrap="square" rtlCol="0">
            <a:spAutoFit/>
          </a:bodyPr>
          <a:lstStyle/>
          <a:p>
            <a:pPr marL="0" marR="0" lvl="0" indent="0" defTabSz="914400" rtl="0" eaLnBrk="1" fontAlgn="auto" latinLnBrk="0" hangingPunct="1">
              <a:spcBef>
                <a:spcPts val="0"/>
              </a:spcBef>
              <a:spcAft>
                <a:spcPts val="600"/>
              </a:spcAft>
              <a:buClr>
                <a:srgbClr val="231F20"/>
              </a:buClr>
              <a:buSzTx/>
              <a:buFont typeface="Arial" panose="020B0604020202020204" pitchFamily="34" charset="0"/>
              <a:buNone/>
              <a:tabLst/>
              <a:defRPr/>
            </a:pPr>
            <a:r>
              <a:rPr kumimoji="0" lang="en-GB" sz="2000" i="0" u="none" strike="noStrike" kern="1200" cap="none" spc="0" normalizeH="0" baseline="0" noProof="0">
                <a:ln>
                  <a:noFill/>
                </a:ln>
                <a:solidFill>
                  <a:srgbClr val="425563"/>
                </a:solidFill>
                <a:effectLst/>
                <a:uLnTx/>
                <a:uFillTx/>
                <a:latin typeface="Arial" panose="020B0604020202020204"/>
                <a:ea typeface="+mn-ea"/>
                <a:cs typeface="+mn-cs"/>
              </a:rPr>
              <a:t>Please visit the </a:t>
            </a:r>
            <a:r>
              <a:rPr kumimoji="0" lang="en-GB" sz="2000" i="0" u="none" strike="noStrike" kern="1200" cap="none" spc="0" normalizeH="0" baseline="0" noProof="0">
                <a:ln>
                  <a:noFill/>
                </a:ln>
                <a:solidFill>
                  <a:srgbClr val="425563"/>
                </a:solidFill>
                <a:effectLst/>
                <a:uLnTx/>
                <a:uFillTx/>
                <a:latin typeface="Arial" panose="020B0604020202020204"/>
                <a:ea typeface="+mn-ea"/>
                <a:cs typeface="+mn-cs"/>
                <a:hlinkClick r:id="rId3"/>
              </a:rPr>
              <a:t>Health Education England website</a:t>
            </a:r>
            <a:r>
              <a:rPr kumimoji="0" lang="en-GB" sz="2000" i="0" u="none" strike="noStrike" kern="1200" cap="none" spc="0" normalizeH="0" baseline="0" noProof="0">
                <a:ln>
                  <a:noFill/>
                </a:ln>
                <a:solidFill>
                  <a:srgbClr val="425563"/>
                </a:solidFill>
                <a:effectLst/>
                <a:uLnTx/>
                <a:uFillTx/>
                <a:latin typeface="Arial" panose="020B0604020202020204"/>
                <a:ea typeface="+mn-ea"/>
                <a:cs typeface="+mn-cs"/>
              </a:rPr>
              <a:t> for current training offers</a:t>
            </a:r>
          </a:p>
        </p:txBody>
      </p:sp>
      <p:pic>
        <p:nvPicPr>
          <p:cNvPr id="3" name="Picture 2" descr="A screenshot of a medical website&#10;&#10;Description automatically generated">
            <a:extLst>
              <a:ext uri="{FF2B5EF4-FFF2-40B4-BE49-F238E27FC236}">
                <a16:creationId xmlns:a16="http://schemas.microsoft.com/office/drawing/2014/main" id="{EDC8E6C3-7F78-6B80-C1C4-719D2CF39771}"/>
              </a:ext>
            </a:extLst>
          </p:cNvPr>
          <p:cNvPicPr>
            <a:picLocks noChangeAspect="1"/>
          </p:cNvPicPr>
          <p:nvPr/>
        </p:nvPicPr>
        <p:blipFill>
          <a:blip r:embed="rId4"/>
          <a:stretch>
            <a:fillRect/>
          </a:stretch>
        </p:blipFill>
        <p:spPr>
          <a:xfrm>
            <a:off x="1700213" y="2015026"/>
            <a:ext cx="8029575" cy="3629025"/>
          </a:xfrm>
          <a:prstGeom prst="rect">
            <a:avLst/>
          </a:prstGeom>
        </p:spPr>
      </p:pic>
    </p:spTree>
    <p:extLst>
      <p:ext uri="{BB962C8B-B14F-4D97-AF65-F5344CB8AC3E}">
        <p14:creationId xmlns:p14="http://schemas.microsoft.com/office/powerpoint/2010/main" val="1911040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6726789" cy="865186"/>
          </a:xfrm>
        </p:spPr>
        <p:txBody>
          <a:bodyPr>
            <a:normAutofit fontScale="90000"/>
          </a:bodyPr>
          <a:lstStyle/>
          <a:p>
            <a:r>
              <a:rPr lang="en-GB"/>
              <a:t>Educational supervisor training </a:t>
            </a:r>
            <a:br>
              <a:rPr lang="en-GB"/>
            </a:br>
            <a:r>
              <a:rPr lang="en-GB"/>
              <a:t>including DPP</a:t>
            </a:r>
            <a:endParaRPr lang="en-GB" spc="-40"/>
          </a:p>
        </p:txBody>
      </p:sp>
      <p:pic>
        <p:nvPicPr>
          <p:cNvPr id="1026" name="Picture 2" descr="Loading Test - ProPharmace">
            <a:hlinkClick r:id="rId3"/>
            <a:extLst>
              <a:ext uri="{FF2B5EF4-FFF2-40B4-BE49-F238E27FC236}">
                <a16:creationId xmlns:a16="http://schemas.microsoft.com/office/drawing/2014/main" id="{6BF4FB93-9EEA-F750-E9EC-E04C341DDD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4848" y="962526"/>
            <a:ext cx="3625152" cy="1220468"/>
          </a:xfrm>
          <a:prstGeom prst="rect">
            <a:avLst/>
          </a:prstGeom>
          <a:noFill/>
          <a:ln>
            <a:solidFill>
              <a:srgbClr val="CBCCD9"/>
            </a:solidFill>
          </a:ln>
          <a:extLst>
            <a:ext uri="{909E8E84-426E-40DD-AFC4-6F175D3DCCD1}">
              <a14:hiddenFill xmlns:a14="http://schemas.microsoft.com/office/drawing/2010/main">
                <a:solidFill>
                  <a:srgbClr val="FFFFFF"/>
                </a:solidFill>
              </a14:hiddenFill>
            </a:ext>
          </a:extLst>
        </p:spPr>
      </p:pic>
      <p:sp>
        <p:nvSpPr>
          <p:cNvPr id="8" name="Text Placeholder 2">
            <a:extLst>
              <a:ext uri="{FF2B5EF4-FFF2-40B4-BE49-F238E27FC236}">
                <a16:creationId xmlns:a16="http://schemas.microsoft.com/office/drawing/2014/main" id="{589F11CE-CEE2-8B23-29E5-CD4D47E0E493}"/>
              </a:ext>
            </a:extLst>
          </p:cNvPr>
          <p:cNvSpPr>
            <a:spLocks noGrp="1"/>
          </p:cNvSpPr>
          <p:nvPr>
            <p:ph type="body" sz="quarter" idx="13"/>
          </p:nvPr>
        </p:nvSpPr>
        <p:spPr>
          <a:xfrm>
            <a:off x="432000" y="1785580"/>
            <a:ext cx="4573137" cy="500420"/>
          </a:xfrm>
        </p:spPr>
        <p:txBody>
          <a:bodyPr anchor="t">
            <a:normAutofit/>
          </a:bodyPr>
          <a:lstStyle/>
          <a:p>
            <a:pPr>
              <a:spcAft>
                <a:spcPts val="600"/>
              </a:spcAft>
            </a:pPr>
            <a:r>
              <a:rPr lang="en-GB"/>
              <a:t>Two programmes on offer:</a:t>
            </a:r>
          </a:p>
        </p:txBody>
      </p:sp>
      <p:graphicFrame>
        <p:nvGraphicFramePr>
          <p:cNvPr id="9" name="Content Placeholder 1">
            <a:extLst>
              <a:ext uri="{FF2B5EF4-FFF2-40B4-BE49-F238E27FC236}">
                <a16:creationId xmlns:a16="http://schemas.microsoft.com/office/drawing/2014/main" id="{0A122805-87CB-37C6-014B-8E57831023B8}"/>
              </a:ext>
            </a:extLst>
          </p:cNvPr>
          <p:cNvGraphicFramePr>
            <a:graphicFrameLocks noGrp="1"/>
          </p:cNvGraphicFramePr>
          <p:nvPr>
            <p:ph idx="1"/>
            <p:extLst>
              <p:ext uri="{D42A27DB-BD31-4B8C-83A1-F6EECF244321}">
                <p14:modId xmlns:p14="http://schemas.microsoft.com/office/powerpoint/2010/main" val="361418945"/>
              </p:ext>
            </p:extLst>
          </p:nvPr>
        </p:nvGraphicFramePr>
        <p:xfrm>
          <a:off x="432000" y="2671388"/>
          <a:ext cx="11088000" cy="3456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41834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6726789" cy="865186"/>
          </a:xfrm>
        </p:spPr>
        <p:txBody>
          <a:bodyPr>
            <a:normAutofit fontScale="90000"/>
          </a:bodyPr>
          <a:lstStyle/>
          <a:p>
            <a:r>
              <a:rPr lang="en-GB" sz="3600"/>
              <a:t>What is the Community pharmacy technician: advancing your role learning programme?</a:t>
            </a:r>
            <a:endParaRPr lang="en-GB" spc="-40"/>
          </a:p>
        </p:txBody>
      </p:sp>
      <p:pic>
        <p:nvPicPr>
          <p:cNvPr id="2" name="Picture 10">
            <a:hlinkClick r:id="rId3"/>
            <a:extLst>
              <a:ext uri="{FF2B5EF4-FFF2-40B4-BE49-F238E27FC236}">
                <a16:creationId xmlns:a16="http://schemas.microsoft.com/office/drawing/2014/main" id="{91197B02-BD2C-BB5D-D976-35E5F39996D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64637" y="916849"/>
            <a:ext cx="2604600" cy="87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Content Placeholder 2">
            <a:extLst>
              <a:ext uri="{FF2B5EF4-FFF2-40B4-BE49-F238E27FC236}">
                <a16:creationId xmlns:a16="http://schemas.microsoft.com/office/drawing/2014/main" id="{66453DDF-0415-A524-825F-C60706D5E8C1}"/>
              </a:ext>
            </a:extLst>
          </p:cNvPr>
          <p:cNvGraphicFramePr>
            <a:graphicFrameLocks noGrp="1"/>
          </p:cNvGraphicFramePr>
          <p:nvPr>
            <p:ph idx="1"/>
            <p:extLst>
              <p:ext uri="{D42A27DB-BD31-4B8C-83A1-F6EECF244321}">
                <p14:modId xmlns:p14="http://schemas.microsoft.com/office/powerpoint/2010/main" val="1895424365"/>
              </p:ext>
            </p:extLst>
          </p:nvPr>
        </p:nvGraphicFramePr>
        <p:xfrm>
          <a:off x="432000" y="2060698"/>
          <a:ext cx="11137237" cy="3600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Picture 2">
            <a:hlinkClick r:id="rId3"/>
            <a:extLst>
              <a:ext uri="{FF2B5EF4-FFF2-40B4-BE49-F238E27FC236}">
                <a16:creationId xmlns:a16="http://schemas.microsoft.com/office/drawing/2014/main" id="{370EAAF1-2ADD-74AE-71C8-E34599CD331A}"/>
              </a:ext>
            </a:extLst>
          </p:cNvPr>
          <p:cNvPicPr>
            <a:picLocks noChangeAspect="1"/>
          </p:cNvPicPr>
          <p:nvPr/>
        </p:nvPicPr>
        <p:blipFill>
          <a:blip r:embed="rId10"/>
          <a:stretch>
            <a:fillRect/>
          </a:stretch>
        </p:blipFill>
        <p:spPr>
          <a:xfrm>
            <a:off x="7055639" y="240409"/>
            <a:ext cx="1727413" cy="1704783"/>
          </a:xfrm>
          <a:prstGeom prst="rect">
            <a:avLst/>
          </a:prstGeom>
        </p:spPr>
      </p:pic>
    </p:spTree>
    <p:extLst>
      <p:ext uri="{BB962C8B-B14F-4D97-AF65-F5344CB8AC3E}">
        <p14:creationId xmlns:p14="http://schemas.microsoft.com/office/powerpoint/2010/main" val="346310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CDD372-0929-FCFC-C3A5-2670B80405E1}"/>
              </a:ext>
            </a:extLst>
          </p:cNvPr>
          <p:cNvSpPr>
            <a:spLocks noGrp="1"/>
          </p:cNvSpPr>
          <p:nvPr>
            <p:ph type="body" sz="quarter" idx="13"/>
          </p:nvPr>
        </p:nvSpPr>
        <p:spPr>
          <a:xfrm>
            <a:off x="944924" y="2344575"/>
            <a:ext cx="6545867" cy="2828254"/>
          </a:xfrm>
        </p:spPr>
        <p:txBody>
          <a:bodyPr vert="horz" lIns="0" tIns="0" rIns="0" bIns="0" rtlCol="0" anchor="t">
            <a:noAutofit/>
          </a:bodyPr>
          <a:lstStyle/>
          <a:p>
            <a:pPr>
              <a:lnSpc>
                <a:spcPct val="120000"/>
              </a:lnSpc>
            </a:pPr>
            <a:r>
              <a:rPr lang="en-GB" sz="2000">
                <a:cs typeface="Arial"/>
              </a:rPr>
              <a:t>Please contact your local team for more information:</a:t>
            </a:r>
          </a:p>
          <a:p>
            <a:pPr marL="342900" indent="-342900" algn="l" fontAlgn="t">
              <a:lnSpc>
                <a:spcPct val="100000"/>
              </a:lnSpc>
              <a:spcBef>
                <a:spcPts val="0"/>
              </a:spcBef>
              <a:buFont typeface="Arial" panose="020B0604020202020204" pitchFamily="34" charset="0"/>
              <a:buChar char="•"/>
            </a:pPr>
            <a:r>
              <a:rPr lang="en-GB" sz="2000" b="0" i="0" u="sng" strike="noStrike">
                <a:solidFill>
                  <a:srgbClr val="0000FF"/>
                </a:solidFill>
                <a:effectLst/>
                <a:latin typeface="Calibri"/>
                <a:cs typeface="Calibri"/>
                <a:hlinkClick r:id="rId2"/>
              </a:rPr>
              <a:t>england.wtepharmacy.nw@nhs.net</a:t>
            </a:r>
            <a:endParaRPr lang="en-GB" sz="2000" b="0" i="0" u="sng" strike="noStrike">
              <a:solidFill>
                <a:srgbClr val="0000FF"/>
              </a:solidFill>
              <a:effectLst/>
              <a:latin typeface="Calibri"/>
              <a:cs typeface="Calibri"/>
            </a:endParaRPr>
          </a:p>
          <a:p>
            <a:pPr marL="342900" indent="-342900" fontAlgn="t">
              <a:lnSpc>
                <a:spcPct val="100000"/>
              </a:lnSpc>
              <a:spcBef>
                <a:spcPts val="0"/>
              </a:spcBef>
              <a:buFont typeface="Arial" panose="020B0604020202020204" pitchFamily="34" charset="0"/>
              <a:buChar char="•"/>
            </a:pPr>
            <a:r>
              <a:rPr lang="en-GB" sz="2000" b="0" i="0" u="sng" strike="noStrike">
                <a:solidFill>
                  <a:srgbClr val="0000FF"/>
                </a:solidFill>
                <a:effectLst/>
                <a:latin typeface="Calibri"/>
                <a:cs typeface="Calibri"/>
                <a:hlinkClick r:id="rId3"/>
              </a:rPr>
              <a:t>england.wtepharmacy.ney@nhs.net</a:t>
            </a:r>
            <a:endParaRPr lang="en-GB" sz="2000" b="0" i="0" u="sng" strike="noStrike">
              <a:solidFill>
                <a:srgbClr val="0000FF"/>
              </a:solidFill>
              <a:effectLst/>
              <a:latin typeface="Calibri"/>
              <a:cs typeface="Calibri"/>
            </a:endParaRPr>
          </a:p>
          <a:p>
            <a:pPr marL="342900" indent="-342900" fontAlgn="t">
              <a:lnSpc>
                <a:spcPct val="100000"/>
              </a:lnSpc>
              <a:spcBef>
                <a:spcPts val="0"/>
              </a:spcBef>
              <a:buFont typeface="Arial" panose="020B0604020202020204" pitchFamily="34" charset="0"/>
              <a:buChar char="•"/>
            </a:pPr>
            <a:r>
              <a:rPr lang="en-GB" sz="2000" b="0" i="0" u="sng" strike="noStrike">
                <a:solidFill>
                  <a:srgbClr val="0000FF"/>
                </a:solidFill>
                <a:effectLst/>
                <a:latin typeface="Calibri"/>
                <a:cs typeface="Calibri"/>
                <a:hlinkClick r:id="rId4"/>
              </a:rPr>
              <a:t>england.wtepharmacy.se@nhs.net</a:t>
            </a:r>
            <a:endParaRPr lang="en-GB" sz="2000" b="0" i="0" u="sng" strike="noStrike">
              <a:solidFill>
                <a:srgbClr val="0000FF"/>
              </a:solidFill>
              <a:effectLst/>
              <a:latin typeface="Calibri"/>
              <a:cs typeface="Calibri"/>
            </a:endParaRPr>
          </a:p>
          <a:p>
            <a:pPr marL="342900" indent="-342900" fontAlgn="t">
              <a:lnSpc>
                <a:spcPct val="100000"/>
              </a:lnSpc>
              <a:spcBef>
                <a:spcPts val="0"/>
              </a:spcBef>
              <a:buFont typeface="Arial" panose="020B0604020202020204" pitchFamily="34" charset="0"/>
              <a:buChar char="•"/>
            </a:pPr>
            <a:r>
              <a:rPr lang="en-GB" sz="2000" b="0" i="0" u="sng" strike="noStrike">
                <a:solidFill>
                  <a:srgbClr val="0000FF"/>
                </a:solidFill>
                <a:effectLst/>
                <a:latin typeface="Calibri"/>
                <a:cs typeface="Calibri"/>
                <a:hlinkClick r:id="rId5"/>
              </a:rPr>
              <a:t>england.wtepharmacy.mids@nhs.net</a:t>
            </a:r>
            <a:endParaRPr lang="en-GB" sz="2000" b="0" i="0" u="sng" strike="noStrike">
              <a:solidFill>
                <a:srgbClr val="0000FF"/>
              </a:solidFill>
              <a:effectLst/>
              <a:latin typeface="Calibri"/>
              <a:cs typeface="Calibri"/>
            </a:endParaRPr>
          </a:p>
          <a:p>
            <a:pPr marL="342900" indent="-342900" fontAlgn="t">
              <a:lnSpc>
                <a:spcPct val="100000"/>
              </a:lnSpc>
              <a:spcBef>
                <a:spcPts val="0"/>
              </a:spcBef>
              <a:buFont typeface="Arial" panose="020B0604020202020204" pitchFamily="34" charset="0"/>
              <a:buChar char="•"/>
            </a:pPr>
            <a:r>
              <a:rPr lang="en-GB" sz="2000" b="0" i="0" u="sng" strike="noStrike">
                <a:solidFill>
                  <a:srgbClr val="0000FF"/>
                </a:solidFill>
                <a:effectLst/>
                <a:latin typeface="Calibri"/>
                <a:cs typeface="Calibri"/>
                <a:hlinkClick r:id="rId6"/>
              </a:rPr>
              <a:t>england.wtepharmacy.eoe@nhs.net</a:t>
            </a:r>
            <a:endParaRPr lang="en-GB" sz="2000" b="0" i="0" u="sng" strike="noStrike">
              <a:solidFill>
                <a:srgbClr val="0000FF"/>
              </a:solidFill>
              <a:effectLst/>
              <a:latin typeface="Calibri"/>
              <a:cs typeface="Calibri"/>
            </a:endParaRPr>
          </a:p>
          <a:p>
            <a:pPr marL="342900" indent="-342900" fontAlgn="t">
              <a:lnSpc>
                <a:spcPct val="100000"/>
              </a:lnSpc>
              <a:spcBef>
                <a:spcPts val="0"/>
              </a:spcBef>
              <a:buFont typeface="Arial" panose="020B0604020202020204" pitchFamily="34" charset="0"/>
              <a:buChar char="•"/>
            </a:pPr>
            <a:r>
              <a:rPr lang="en-GB" sz="2000" b="0" i="0" u="sng" strike="noStrike">
                <a:solidFill>
                  <a:srgbClr val="0000FF"/>
                </a:solidFill>
                <a:effectLst/>
                <a:latin typeface="Calibri"/>
                <a:cs typeface="Calibri"/>
                <a:hlinkClick r:id="rId7"/>
              </a:rPr>
              <a:t>england.wtepharmacy.london@nhs.net</a:t>
            </a:r>
            <a:endParaRPr lang="en-GB" sz="2000" b="0" i="0" u="sng" strike="noStrike">
              <a:solidFill>
                <a:srgbClr val="0000FF"/>
              </a:solidFill>
              <a:effectLst/>
              <a:latin typeface="Calibri"/>
              <a:cs typeface="Calibri"/>
            </a:endParaRPr>
          </a:p>
          <a:p>
            <a:pPr marL="342900" indent="-342900" fontAlgn="t">
              <a:lnSpc>
                <a:spcPct val="100000"/>
              </a:lnSpc>
              <a:spcBef>
                <a:spcPts val="0"/>
              </a:spcBef>
              <a:buFont typeface="Arial" panose="020B0604020202020204" pitchFamily="34" charset="0"/>
              <a:buChar char="•"/>
            </a:pPr>
            <a:r>
              <a:rPr lang="en-GB" sz="2000" b="0" i="0" u="sng" strike="noStrike">
                <a:solidFill>
                  <a:srgbClr val="0000FF"/>
                </a:solidFill>
                <a:effectLst/>
                <a:latin typeface="Calibri"/>
                <a:cs typeface="Calibri"/>
                <a:hlinkClick r:id="rId4"/>
              </a:rPr>
              <a:t>england.wtepharmacy.se@nhs.net</a:t>
            </a:r>
            <a:endParaRPr lang="en-GB" sz="2000" b="0" i="0" u="sng" strike="noStrike">
              <a:solidFill>
                <a:srgbClr val="0000FF"/>
              </a:solidFill>
              <a:effectLst/>
              <a:latin typeface="Calibri"/>
              <a:cs typeface="Calibri"/>
            </a:endParaRPr>
          </a:p>
          <a:p>
            <a:pPr marL="342900" indent="-342900" fontAlgn="t">
              <a:lnSpc>
                <a:spcPct val="100000"/>
              </a:lnSpc>
              <a:spcBef>
                <a:spcPts val="0"/>
              </a:spcBef>
              <a:buFont typeface="Arial" panose="020B0604020202020204" pitchFamily="34" charset="0"/>
              <a:buChar char="•"/>
            </a:pPr>
            <a:r>
              <a:rPr lang="en-GB" sz="2000" b="0" i="0" u="sng" strike="noStrike">
                <a:solidFill>
                  <a:srgbClr val="0000FF"/>
                </a:solidFill>
                <a:effectLst/>
                <a:latin typeface="Calibri"/>
                <a:cs typeface="Calibri"/>
                <a:hlinkClick r:id="rId8"/>
              </a:rPr>
              <a:t>england.wtepharmacy.sw@nhs.net</a:t>
            </a:r>
            <a:endParaRPr lang="en-GB" sz="2000" b="0" i="0" u="sng" strike="noStrike">
              <a:solidFill>
                <a:srgbClr val="0000FF"/>
              </a:solidFill>
              <a:effectLst/>
              <a:latin typeface="Calibri"/>
              <a:cs typeface="Calibri"/>
            </a:endParaRPr>
          </a:p>
          <a:p>
            <a:pPr marL="342900" indent="-342900" fontAlgn="t">
              <a:lnSpc>
                <a:spcPct val="100000"/>
              </a:lnSpc>
              <a:spcBef>
                <a:spcPts val="0"/>
              </a:spcBef>
              <a:buFont typeface="Arial" panose="020B0604020202020204" pitchFamily="34" charset="0"/>
              <a:buChar char="•"/>
            </a:pPr>
            <a:endParaRPr lang="en-GB" sz="2000" b="0" i="0" u="sng" strike="noStrike">
              <a:solidFill>
                <a:srgbClr val="0000FF"/>
              </a:solidFill>
              <a:effectLst/>
              <a:latin typeface="Calibri" panose="020F0502020204030204" pitchFamily="34" charset="0"/>
            </a:endParaRPr>
          </a:p>
          <a:p>
            <a:pPr marL="342900" indent="-342900" fontAlgn="t">
              <a:lnSpc>
                <a:spcPct val="100000"/>
              </a:lnSpc>
              <a:spcBef>
                <a:spcPts val="0"/>
              </a:spcBef>
              <a:buFont typeface="Arial" panose="020B0604020202020204" pitchFamily="34" charset="0"/>
              <a:buChar char="•"/>
            </a:pPr>
            <a:endParaRPr lang="en-GB" sz="2000" b="0" i="0" u="sng" strike="noStrike">
              <a:solidFill>
                <a:srgbClr val="0000FF"/>
              </a:solidFill>
              <a:effectLst/>
              <a:latin typeface="Calibri" panose="020F0502020204030204" pitchFamily="34" charset="0"/>
            </a:endParaRPr>
          </a:p>
          <a:p>
            <a:pPr fontAlgn="t"/>
            <a:endParaRPr lang="en-GB" sz="2000" b="0" i="0" u="sng" strike="noStrike">
              <a:solidFill>
                <a:srgbClr val="0000FF"/>
              </a:solidFill>
              <a:effectLst/>
              <a:latin typeface="Calibri" panose="020F0502020204030204" pitchFamily="34" charset="0"/>
            </a:endParaRPr>
          </a:p>
          <a:p>
            <a:pPr fontAlgn="t"/>
            <a:endParaRPr lang="en-GB" sz="2000" b="0" i="0" u="sng" strike="noStrike">
              <a:solidFill>
                <a:srgbClr val="0000FF"/>
              </a:solidFill>
              <a:effectLst/>
              <a:latin typeface="Calibri" panose="020F0502020204030204" pitchFamily="34" charset="0"/>
            </a:endParaRPr>
          </a:p>
          <a:p>
            <a:pPr fontAlgn="t"/>
            <a:endParaRPr lang="en-GB" sz="2000" b="0" i="0" u="sng" strike="noStrike">
              <a:solidFill>
                <a:srgbClr val="0000FF"/>
              </a:solidFill>
              <a:effectLst/>
              <a:latin typeface="Calibri" panose="020F0502020204030204" pitchFamily="34" charset="0"/>
            </a:endParaRPr>
          </a:p>
          <a:p>
            <a:pPr fontAlgn="t"/>
            <a:endParaRPr lang="en-GB" sz="2000" b="0" i="0" u="sng" strike="noStrike">
              <a:solidFill>
                <a:srgbClr val="0000FF"/>
              </a:solidFill>
              <a:effectLst/>
              <a:latin typeface="Calibri" panose="020F0502020204030204" pitchFamily="34" charset="0"/>
            </a:endParaRPr>
          </a:p>
          <a:p>
            <a:pPr algn="l" fontAlgn="t"/>
            <a:endParaRPr lang="en-GB" sz="2000" b="0" i="0" u="sng" strike="noStrike">
              <a:solidFill>
                <a:srgbClr val="0000FF"/>
              </a:solidFill>
              <a:effectLst/>
              <a:latin typeface="Calibri" panose="020F0502020204030204" pitchFamily="34" charset="0"/>
            </a:endParaRPr>
          </a:p>
        </p:txBody>
      </p:sp>
      <p:sp>
        <p:nvSpPr>
          <p:cNvPr id="3" name="Text Placeholder 2">
            <a:extLst>
              <a:ext uri="{FF2B5EF4-FFF2-40B4-BE49-F238E27FC236}">
                <a16:creationId xmlns:a16="http://schemas.microsoft.com/office/drawing/2014/main" id="{6E2AD792-9377-1525-CF0E-C6350574FB23}"/>
              </a:ext>
            </a:extLst>
          </p:cNvPr>
          <p:cNvSpPr>
            <a:spLocks noGrp="1"/>
          </p:cNvSpPr>
          <p:nvPr>
            <p:ph type="body" sz="quarter" idx="14"/>
          </p:nvPr>
        </p:nvSpPr>
        <p:spPr>
          <a:xfrm>
            <a:off x="825655" y="1532977"/>
            <a:ext cx="5685561" cy="1566322"/>
          </a:xfrm>
        </p:spPr>
        <p:txBody>
          <a:bodyPr vert="horz" lIns="0" tIns="0" rIns="0" bIns="0" rtlCol="0" anchor="t">
            <a:noAutofit/>
          </a:bodyPr>
          <a:lstStyle/>
          <a:p>
            <a:r>
              <a:rPr lang="en-GB">
                <a:cs typeface="Arial"/>
              </a:rPr>
              <a:t>Thank you</a:t>
            </a:r>
            <a:endParaRPr lang="en-GB"/>
          </a:p>
        </p:txBody>
      </p:sp>
    </p:spTree>
    <p:extLst>
      <p:ext uri="{BB962C8B-B14F-4D97-AF65-F5344CB8AC3E}">
        <p14:creationId xmlns:p14="http://schemas.microsoft.com/office/powerpoint/2010/main" val="282929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HSE new">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E new" id="{6ED6A39F-2E23-4020-8B33-9F2839380A6E}" vid="{035F88CF-ACC0-417F-998E-2DC9D4F38F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AC8A31E680EC4BB93558C0197B4842" ma:contentTypeVersion="22" ma:contentTypeDescription="Create a new document." ma:contentTypeScope="" ma:versionID="9688ae8eb1311bde8b665a9a889aa941">
  <xsd:schema xmlns:xsd="http://www.w3.org/2001/XMLSchema" xmlns:xs="http://www.w3.org/2001/XMLSchema" xmlns:p="http://schemas.microsoft.com/office/2006/metadata/properties" xmlns:ns1="http://schemas.microsoft.com/sharepoint/v3" xmlns:ns2="6ae39060-2231-423e-b8e4-c839774b5994" xmlns:ns3="8f4fe6f9-136b-4826-bb7e-2ccad7d0e65c" targetNamespace="http://schemas.microsoft.com/office/2006/metadata/properties" ma:root="true" ma:fieldsID="f872b170599c705f872a1ec8735fbf2b" ns1:_="" ns2:_="" ns3:_="">
    <xsd:import namespace="http://schemas.microsoft.com/sharepoint/v3"/>
    <xsd:import namespace="6ae39060-2231-423e-b8e4-c839774b5994"/>
    <xsd:import namespace="8f4fe6f9-136b-4826-bb7e-2ccad7d0e65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1:_ip_UnifiedCompliancePolicyProperties" minOccurs="0"/>
                <xsd:element ref="ns1:_ip_UnifiedCompliancePolicyUIAction"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3:MediaLengthInSeconds" minOccurs="0"/>
                <xsd:element ref="ns3:Numbe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e39060-2231-423e-b8e4-c839774b5994" elementFormDefault="qualified">
    <xsd:import namespace="http://schemas.microsoft.com/office/2006/documentManagement/types"/>
    <xsd:import namespace="http://schemas.microsoft.com/office/infopath/2007/PartnerControls"/>
    <xsd:element name="SharedWithUsers" ma:index="8"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f4d1d373-9095-4cde-a3b5-7f5d63c643ff}" ma:internalName="TaxCatchAll" ma:showField="CatchAllData" ma:web="6ae39060-2231-423e-b8e4-c839774b599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f4fe6f9-136b-4826-bb7e-2ccad7d0e65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Number" ma:index="24" nillable="true" ma:displayName="Number" ma:format="Dropdown" ma:internalName="Number">
      <xsd:simpleType>
        <xsd:restriction base="dms:Text">
          <xsd:maxLength value="255"/>
        </xsd:restriction>
      </xsd:simpleType>
    </xsd:element>
    <xsd:element name="MediaServiceLocation" ma:index="25" nillable="true" ma:displayName="Location" ma:descrip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6ae39060-2231-423e-b8e4-c839774b5994">
      <UserInfo>
        <DisplayName>Kat Hall</DisplayName>
        <AccountId>849</AccountId>
        <AccountType/>
      </UserInfo>
      <UserInfo>
        <DisplayName>Sarah Crawshaw</DisplayName>
        <AccountId>808</AccountId>
        <AccountType/>
      </UserInfo>
    </SharedWithUsers>
    <TaxCatchAll xmlns="6ae39060-2231-423e-b8e4-c839774b5994" xsi:nil="true"/>
    <lcf76f155ced4ddcb4097134ff3c332f xmlns="8f4fe6f9-136b-4826-bb7e-2ccad7d0e65c">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Number xmlns="8f4fe6f9-136b-4826-bb7e-2ccad7d0e65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FC4A0D-78DC-4E71-AED1-E11C41D17E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ae39060-2231-423e-b8e4-c839774b5994"/>
    <ds:schemaRef ds:uri="8f4fe6f9-136b-4826-bb7e-2ccad7d0e6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4AD1027-0FF0-433E-9A10-3A1A574340DF}">
  <ds:schemaRefs>
    <ds:schemaRef ds:uri="http://www.w3.org/XML/1998/namespace"/>
    <ds:schemaRef ds:uri="http://purl.org/dc/terms/"/>
    <ds:schemaRef ds:uri="http://purl.org/dc/elements/1.1/"/>
    <ds:schemaRef ds:uri="8f4fe6f9-136b-4826-bb7e-2ccad7d0e65c"/>
    <ds:schemaRef ds:uri="http://schemas.openxmlformats.org/package/2006/metadata/core-properties"/>
    <ds:schemaRef ds:uri="http://purl.org/dc/dcmitype/"/>
    <ds:schemaRef ds:uri="6ae39060-2231-423e-b8e4-c839774b5994"/>
    <ds:schemaRef ds:uri="http://schemas.microsoft.com/office/2006/documentManagement/types"/>
    <ds:schemaRef ds:uri="http://schemas.microsoft.com/office/infopath/2007/PartnerControls"/>
    <ds:schemaRef ds:uri="http://schemas.microsoft.com/sharepoint/v3"/>
    <ds:schemaRef ds:uri="http://schemas.microsoft.com/office/2006/metadata/properties"/>
  </ds:schemaRefs>
</ds:datastoreItem>
</file>

<file path=customXml/itemProps3.xml><?xml version="1.0" encoding="utf-8"?>
<ds:datastoreItem xmlns:ds="http://schemas.openxmlformats.org/officeDocument/2006/customXml" ds:itemID="{5C0006CE-7DFA-4C6B-9ACA-21D3E63CD301}">
  <ds:schemaRefs>
    <ds:schemaRef ds:uri="http://schemas.microsoft.com/sharepoint/v3/contenttype/form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Default Theme</Template>
  <TotalTime>28</TotalTime>
  <Words>546</Words>
  <Application>Microsoft Office PowerPoint</Application>
  <PresentationFormat>Widescreen</PresentationFormat>
  <Paragraphs>61</Paragraphs>
  <Slides>7</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NHSE new</vt:lpstr>
      <vt:lpstr>PowerPoint Presentation</vt:lpstr>
      <vt:lpstr>PowerPoint Presentation</vt:lpstr>
      <vt:lpstr>NEW: National Teach and Treat Pilot </vt:lpstr>
      <vt:lpstr>Independent Prescribing training</vt:lpstr>
      <vt:lpstr>Educational supervisor training  including DPP</vt:lpstr>
      <vt:lpstr>What is the Community pharmacy technician: advancing your role learning programme?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Hardy Rachel (Q30) North East SHA</dc:creator>
  <cp:lastModifiedBy>HADDINGTON, Nick (NHS ENGLAND - T1510)</cp:lastModifiedBy>
  <cp:revision>32</cp:revision>
  <dcterms:created xsi:type="dcterms:W3CDTF">2017-05-08T08:45:27Z</dcterms:created>
  <dcterms:modified xsi:type="dcterms:W3CDTF">2024-08-15T13:34:58Z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0x010100F8AC8A31E680EC4BB93558C0197B4842</vt:lpwstr>
  </property>
  <property fmtid="{D5CDD505-2E9C-101B-9397-08002B2CF9AE}" pid="3" name="MediaServiceImageTags">
    <vt:lpwstr/>
  </property>
  <property fmtid="{D5CDD505-2E9C-101B-9397-08002B2CF9AE}" pid="4" name="_ExtendedDescription">
    <vt:lpwstr/>
  </property>
</Properties>
</file>